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jpeg" ContentType="image/jpeg"/>
  <Override PartName="/ppt/notesSlides/notesSlide10.xml" ContentType="application/vnd.openxmlformats-officedocument.presentationml.notesSlide+xml"/>
  <Override PartName="/ppt/media/image2.jpe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lvl1pPr>
    <a:lvl2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lvl2pPr>
    <a:lvl3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lvl3pPr>
    <a:lvl4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lvl4pPr>
    <a:lvl5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lvl5pPr>
    <a:lvl6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lvl6pPr>
    <a:lvl7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lvl7pPr>
    <a:lvl8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lvl8pPr>
    <a:lvl9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b="def" i="def"/>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b="def" i="def"/>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b="def" i="def"/>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59" name="Shape 59"/>
          <p:cNvSpPr/>
          <p:nvPr>
            <p:ph type="sldImg"/>
          </p:nvPr>
        </p:nvSpPr>
        <p:spPr>
          <a:xfrm>
            <a:off x="1143000" y="685800"/>
            <a:ext cx="4572000" cy="3429000"/>
          </a:xfrm>
          <a:prstGeom prst="rect">
            <a:avLst/>
          </a:prstGeom>
        </p:spPr>
        <p:txBody>
          <a:bodyPr/>
          <a:lstStyle/>
          <a:p>
            <a:pPr/>
          </a:p>
        </p:txBody>
      </p:sp>
      <p:sp>
        <p:nvSpPr>
          <p:cNvPr id="60" name="Shape 6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 Id="rId3" Type="http://schemas.openxmlformats.org/officeDocument/2006/relationships/hyperlink" Target="https://www.gnu.org/philosophy/java-trap.html" TargetMode="External"/><Relationship Id="rId4" Type="http://schemas.openxmlformats.org/officeDocument/2006/relationships/hyperlink" Target="https://danesecooper.blogs.com/divablog/2006/11/the_people_who_.html" TargetMode="External"/></Relationships>

</file>

<file path=ppt/notesSlides/_rels/notesSlide18.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 Id="rId3" Type="http://schemas.openxmlformats.org/officeDocument/2006/relationships/hyperlink" Target="https://www.oreilly.com/openbook/opensources/book/netrev.html" TargetMode="External"/></Relationships>

</file>

<file path=ppt/notesSlides/_rels/notesSlide8.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 name="Shape 76"/>
          <p:cNvSpPr/>
          <p:nvPr>
            <p:ph type="sldImg"/>
          </p:nvPr>
        </p:nvSpPr>
        <p:spPr>
          <a:prstGeom prst="rect">
            <a:avLst/>
          </a:prstGeom>
        </p:spPr>
        <p:txBody>
          <a:bodyPr/>
          <a:lstStyle/>
          <a:p>
            <a:pPr/>
          </a:p>
        </p:txBody>
      </p:sp>
      <p:sp>
        <p:nvSpPr>
          <p:cNvPr id="77" name="Shape 77"/>
          <p:cNvSpPr/>
          <p:nvPr>
            <p:ph type="body" sz="quarter" idx="1"/>
          </p:nvPr>
        </p:nvSpPr>
        <p:spPr>
          <a:prstGeom prst="rect">
            <a:avLst/>
          </a:prstGeom>
        </p:spPr>
        <p:txBody>
          <a:bodyPr/>
          <a:lstStyle/>
          <a:p>
            <a:pPr/>
            <a:r>
              <a:t>HW not standardized -&gt; OS’ were written in assembly (no higher level language was efficient enough, and hardware was too slow).</a:t>
            </a:r>
          </a:p>
          <a:p>
            <a:pPr/>
            <a:r>
              <a:t>Academic -&gt; already have culture of open science</a:t>
            </a:r>
          </a:p>
          <a:p>
            <a:pPr/>
            <a:r>
              <a:t>Bell labs -&gt; 1949 US DOJ starts antitrust investigations into ATT (who at the time owned every single aspect of the phone system from the device in your home to the wires in your wall to the wires on the street, across the country, switching equipment, etc - no other providers involved), 1956 US enters Korean War and DOJ and ATT agree on a “consent decree” to end the investigation and help ATT focus on war effort. Consent decree said that ATT couldn’t enter new telecommunications businesses. As a result, ATT determines that they could not “pursue software as a business” and they ended up needing to release the source code with the operating system so that end-users could implement bug fixes etc. on their own (no ability to do service contracts).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Shape 163"/>
          <p:cNvSpPr/>
          <p:nvPr>
            <p:ph type="sldImg"/>
          </p:nvPr>
        </p:nvSpPr>
        <p:spPr>
          <a:prstGeom prst="rect">
            <a:avLst/>
          </a:prstGeom>
        </p:spPr>
        <p:txBody>
          <a:bodyPr/>
          <a:lstStyle/>
          <a:p>
            <a:pPr/>
          </a:p>
        </p:txBody>
      </p:sp>
      <p:sp>
        <p:nvSpPr>
          <p:cNvPr id="164" name="Shape 164"/>
          <p:cNvSpPr/>
          <p:nvPr>
            <p:ph type="body" sz="quarter" idx="1"/>
          </p:nvPr>
        </p:nvSpPr>
        <p:spPr>
          <a:prstGeom prst="rect">
            <a:avLst/>
          </a:prstGeom>
        </p:spPr>
        <p:txBody>
          <a:bodyPr/>
          <a:lstStyle/>
          <a:p>
            <a:pPr/>
            <a:r>
              <a:t>Watch commercial. Discuss reactions: what is the vision that IBM is trying to convey? How do you monetize this vision?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r>
              <a:t>Example: bank needs to have servers, bank might need to have linux. Does bank have staff to support and patch linux, or do they pay someone for a service contract? They pay Red Hat (recently purchased by IBM, about 20 years after that ad was made).</a:t>
            </a:r>
          </a:p>
          <a:p>
            <a:pPr/>
          </a:p>
          <a:p>
            <a:pPr/>
            <a:r>
              <a:t>We all love and hate Java; we probably use IDEs from JetBrains ,who also is involved in the ongoing maintenance of java, and created the JVM-compatible language, kotlin</a:t>
            </a:r>
          </a:p>
          <a:p>
            <a:pPr/>
          </a:p>
          <a:p>
            <a:pPr/>
            <a:r>
              <a:t>Discussion: Are there other projects that you can think of that are open source, and not really what the company who created them does? How do those companies (in)directly profit from this?</a:t>
            </a:r>
          </a:p>
          <a:p>
            <a:pPr marL="220578" indent="-220578">
              <a:buSzPct val="100000"/>
              <a:buChar char="*"/>
            </a:pPr>
            <a:r>
              <a:t>React (Facebook is a social network, but created and maintains an app toolkit) - profits from apps that integrate with their network</a:t>
            </a:r>
          </a:p>
          <a:p>
            <a:pPr marL="220578" indent="-220578">
              <a:buSzPct val="100000"/>
              <a:buChar char="*"/>
            </a:pPr>
            <a:r>
              <a:t>Square, many other small-ish tech companies open source their dev tools and libraries - helps with recruiting?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a:p>
        </p:txBody>
      </p:sp>
      <p:sp>
        <p:nvSpPr>
          <p:cNvPr id="190" name="Shape 190"/>
          <p:cNvSpPr/>
          <p:nvPr>
            <p:ph type="body" sz="quarter" idx="1"/>
          </p:nvPr>
        </p:nvSpPr>
        <p:spPr>
          <a:prstGeom prst="rect">
            <a:avLst/>
          </a:prstGeom>
        </p:spPr>
        <p:txBody>
          <a:bodyPr/>
          <a:lstStyle/>
          <a:p>
            <a:pPr/>
            <a:r>
              <a:t>…. The most relevant distinctions between the licenses are whether they include a term called “copyleft” (next slide)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Shape 195"/>
          <p:cNvSpPr/>
          <p:nvPr>
            <p:ph type="sldImg"/>
          </p:nvPr>
        </p:nvSpPr>
        <p:spPr>
          <a:prstGeom prst="rect">
            <a:avLst/>
          </a:prstGeom>
        </p:spPr>
        <p:txBody>
          <a:bodyPr/>
          <a:lstStyle/>
          <a:p>
            <a:pPr/>
          </a:p>
        </p:txBody>
      </p:sp>
      <p:sp>
        <p:nvSpPr>
          <p:cNvPr id="196" name="Shape 196"/>
          <p:cNvSpPr/>
          <p:nvPr>
            <p:ph type="body" sz="quarter" idx="1"/>
          </p:nvPr>
        </p:nvSpPr>
        <p:spPr>
          <a:prstGeom prst="rect">
            <a:avLst/>
          </a:prstGeom>
        </p:spPr>
        <p:txBody>
          <a:bodyPr/>
          <a:lstStyle/>
          <a:p>
            <a:pPr/>
            <a:r>
              <a:t>Discuss: what are the benefits to each approach?</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a:p>
        </p:txBody>
      </p:sp>
      <p:sp>
        <p:nvSpPr>
          <p:cNvPr id="204" name="Shape 204"/>
          <p:cNvSpPr/>
          <p:nvPr>
            <p:ph type="body" sz="quarter" idx="1"/>
          </p:nvPr>
        </p:nvSpPr>
        <p:spPr>
          <a:prstGeom prst="rect">
            <a:avLst/>
          </a:prstGeom>
        </p:spPr>
        <p:txBody>
          <a:bodyPr/>
          <a:lstStyle/>
          <a:p>
            <a:pPr/>
            <a:r>
              <a:t>This approach runs into interesting philosophical questions:</a:t>
            </a:r>
          </a:p>
          <a:p>
            <a:pPr marL="220578" indent="-220578">
              <a:buSzPct val="100000"/>
              <a:buChar char="*"/>
            </a:pPr>
            <a:r>
              <a:t>From the FSF perspective: it is immoral to contribute to mysql, because mysql will profit from your contribution</a:t>
            </a:r>
          </a:p>
          <a:p>
            <a:pPr marL="220578" indent="-220578">
              <a:buSzPct val="100000"/>
              <a:buChar char="*"/>
            </a:pPr>
            <a:r>
              <a:t>Is this the kind of democratic “bazar” that we started with, or is it just a facade of “real” open source?</a:t>
            </a:r>
          </a:p>
          <a:p>
            <a:pPr/>
            <a:br/>
            <a:r>
              <a:t>When Oracle bought MySQL (as part of buying Sun), the community fractured and created MariaDB, a fork of MySQL that is released under GPL (nothing in GPL to stop that from happening, it’s kinda the point of GPL)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Shape 215"/>
          <p:cNvSpPr/>
          <p:nvPr>
            <p:ph type="sldImg"/>
          </p:nvPr>
        </p:nvSpPr>
        <p:spPr>
          <a:prstGeom prst="rect">
            <a:avLst/>
          </a:prstGeom>
        </p:spPr>
        <p:txBody>
          <a:bodyPr/>
          <a:lstStyle/>
          <a:p>
            <a:pPr/>
          </a:p>
        </p:txBody>
      </p:sp>
      <p:sp>
        <p:nvSpPr>
          <p:cNvPr id="216" name="Shape 216"/>
          <p:cNvSpPr/>
          <p:nvPr>
            <p:ph type="body" sz="quarter" idx="1"/>
          </p:nvPr>
        </p:nvSpPr>
        <p:spPr>
          <a:prstGeom prst="rect">
            <a:avLst/>
          </a:prstGeom>
        </p:spPr>
        <p:txBody>
          <a:bodyPr/>
          <a:lstStyle/>
          <a:p>
            <a:pPr/>
            <a:r>
              <a:t>Discuss benefits/risks of different models:</a:t>
            </a:r>
          </a:p>
          <a:p>
            <a:pPr marL="220578" indent="-220578">
              <a:buSzPct val="100000"/>
              <a:buChar char="*"/>
            </a:pPr>
            <a:r>
              <a:t>Corporate ownership</a:t>
            </a:r>
          </a:p>
          <a:p>
            <a:pPr lvl="1" marL="601578" indent="-220578">
              <a:buSzPct val="100000"/>
              <a:buChar char="*"/>
            </a:pPr>
            <a:r>
              <a:t>Easier to set a vision/strategy/path</a:t>
            </a:r>
          </a:p>
          <a:p>
            <a:pPr lvl="1" marL="601578" indent="-220578">
              <a:buSzPct val="100000"/>
              <a:buChar char="*"/>
            </a:pPr>
            <a:r>
              <a:t>Might lose the community support</a:t>
            </a:r>
          </a:p>
          <a:p>
            <a:pPr lvl="1" marL="601578" indent="-220578">
              <a:buSzPct val="100000"/>
              <a:buChar char="*"/>
            </a:pPr>
            <a:r>
              <a:t>Needs to provide some financial benefit to company</a:t>
            </a:r>
          </a:p>
          <a:p>
            <a:pPr marL="220578" indent="-220578">
              <a:buSzPct val="100000"/>
              <a:buChar char="*"/>
            </a:pPr>
            <a:r>
              <a:t>Foundation ownership</a:t>
            </a:r>
          </a:p>
          <a:p>
            <a:pPr lvl="1" marL="601578" indent="-220578">
              <a:buSzPct val="100000"/>
              <a:buChar char="*"/>
            </a:pPr>
            <a:r>
              <a:t>Organization of foundation might influence how hard it is to make decisions: consider benevolent dictator for life (e.g. Guido Von Rossum + Python; Larry Wall + Perl) vs democracy</a:t>
            </a:r>
          </a:p>
          <a:p>
            <a:pPr lvl="1" marL="601578" indent="-220578">
              <a:buSzPct val="100000"/>
              <a:buChar char="*"/>
            </a:pPr>
            <a:r>
              <a:t>Needs to find some way to keep community engaged (or it falls apart)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a:r>
              <a:t>LibreOffice was heralded as “an effort to duplicate the strategy used by Netscape’s Mozilla open-source spinoff”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hape 227"/>
          <p:cNvSpPr/>
          <p:nvPr>
            <p:ph type="sldImg"/>
          </p:nvPr>
        </p:nvSpPr>
        <p:spPr>
          <a:prstGeom prst="rect">
            <a:avLst/>
          </a:prstGeom>
        </p:spPr>
        <p:txBody>
          <a:bodyPr/>
          <a:lstStyle/>
          <a:p>
            <a:pPr/>
          </a:p>
        </p:txBody>
      </p:sp>
      <p:sp>
        <p:nvSpPr>
          <p:cNvPr id="228" name="Shape 228"/>
          <p:cNvSpPr/>
          <p:nvPr>
            <p:ph type="body" sz="quarter" idx="1"/>
          </p:nvPr>
        </p:nvSpPr>
        <p:spPr>
          <a:prstGeom prst="rect">
            <a:avLst/>
          </a:prstGeom>
        </p:spPr>
        <p:txBody>
          <a:bodyPr/>
          <a:lstStyle/>
          <a:p>
            <a:pPr/>
            <a:r>
              <a:t>Java has an interesting history. While there has long been a “java community process”, the extent to which the community is engaged in its design, development and evolution.</a:t>
            </a:r>
          </a:p>
          <a:p>
            <a:pPr/>
            <a:r>
              <a:t> </a:t>
            </a:r>
          </a:p>
          <a:p>
            <a:pPr>
              <a:defRPr u="sng">
                <a:solidFill>
                  <a:srgbClr val="0000FF"/>
                </a:solidFill>
                <a:uFill>
                  <a:solidFill>
                    <a:srgbClr val="0000FF"/>
                  </a:solidFill>
                </a:uFill>
              </a:defRPr>
            </a:pPr>
            <a:r>
              <a:rPr>
                <a:hlinkClick r:id="rId3" invalidUrl="" action="" tgtFrame="" tooltip="" history="1" highlightClick="0" endSnd="0"/>
              </a:rPr>
              <a:t>https://www.gnu.org/philosophy/java-trap.html</a:t>
            </a:r>
            <a:r>
              <a:rPr u="none">
                <a:solidFill>
                  <a:srgbClr val="000000"/>
                </a:solidFill>
                <a:uFillTx/>
              </a:rPr>
              <a:t> </a:t>
            </a:r>
            <a:endParaRPr u="none">
              <a:solidFill>
                <a:srgbClr val="000000"/>
              </a:solidFill>
              <a:uFillTx/>
            </a:endParaRPr>
          </a:p>
          <a:p>
            <a:pPr>
              <a:defRPr u="sng">
                <a:solidFill>
                  <a:srgbClr val="0000FF"/>
                </a:solidFill>
                <a:uFill>
                  <a:solidFill>
                    <a:srgbClr val="0000FF"/>
                  </a:solidFill>
                </a:uFill>
              </a:defRPr>
            </a:pPr>
            <a:r>
              <a:rPr>
                <a:hlinkClick r:id="rId4" invalidUrl="" action="" tgtFrame="" tooltip="" history="1" highlightClick="0" endSnd="0"/>
              </a:rPr>
              <a:t>https://danesecooper.blogs.com/divablog/2006/11/the_people_who_.html</a:t>
            </a:r>
            <a:r>
              <a:rPr u="none">
                <a:solidFill>
                  <a:srgbClr val="000000"/>
                </a:solidFill>
                <a:uFillTx/>
              </a:rPr>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p>
            <a:pPr/>
            <a:r>
              <a:t>(Why didn’t Android use OpenJDK from day 1? Because Android predated OpenJDK; OpenJDK was too big to fit on a 2006 phone and Apache Harmony was a minimal implementation; OpenJDK is GPL vs Harmony Apache [not copyleft - google could keep some parts proprietary if they wanted])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a:pPr/>
          </a:p>
        </p:txBody>
      </p:sp>
      <p:sp>
        <p:nvSpPr>
          <p:cNvPr id="240" name="Shape 240"/>
          <p:cNvSpPr/>
          <p:nvPr>
            <p:ph type="body" sz="quarter" idx="1"/>
          </p:nvPr>
        </p:nvSpPr>
        <p:spPr>
          <a:prstGeom prst="rect">
            <a:avLst/>
          </a:prstGeom>
        </p:spPr>
        <p:txBody>
          <a:bodyPr/>
          <a:lstStyle/>
          <a:p>
            <a:pPr/>
            <a:r>
              <a:t>The problem of “is the software really released under that license” is what exposed Google to Oracle’s suit</a:t>
            </a:r>
          </a:p>
          <a:p>
            <a:pPr/>
          </a:p>
          <a:p>
            <a:pPr/>
            <a:r>
              <a:t>Note that we are not discussing software patents because that would be another lecture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 name="Shape 98"/>
          <p:cNvSpPr/>
          <p:nvPr>
            <p:ph type="sldImg"/>
          </p:nvPr>
        </p:nvSpPr>
        <p:spPr>
          <a:prstGeom prst="rect">
            <a:avLst/>
          </a:prstGeom>
        </p:spPr>
        <p:txBody>
          <a:bodyPr/>
          <a:lstStyle/>
          <a:p>
            <a:pPr/>
          </a:p>
        </p:txBody>
      </p:sp>
      <p:sp>
        <p:nvSpPr>
          <p:cNvPr id="99" name="Shape 99"/>
          <p:cNvSpPr/>
          <p:nvPr>
            <p:ph type="body" sz="quarter" idx="1"/>
          </p:nvPr>
        </p:nvSpPr>
        <p:spPr>
          <a:prstGeom prst="rect">
            <a:avLst/>
          </a:prstGeom>
        </p:spPr>
        <p:txBody>
          <a:bodyPr/>
          <a:lstStyle/>
          <a:p>
            <a:pPr/>
            <a:r>
              <a:t>Let’s return to our starting point, then: UNIX.</a:t>
            </a:r>
          </a:p>
          <a:p>
            <a:pPr/>
            <a:r>
              <a:t> </a:t>
            </a:r>
          </a:p>
          <a:p>
            <a:pPr/>
            <a:r>
              <a:t>BSD -&gt; big legacy: screenshot on top is from boot sequence of Mac OS X… note the “copyright regents of the university of California”</a:t>
            </a:r>
          </a:p>
          <a:p>
            <a:pPr/>
          </a:p>
          <a:p>
            <a:pPr/>
            <a:r>
              <a:t>1983 - Everything was pretty peach with AT&amp;T’s Unix being used and improved in academia until 1983… when DOJ settled a new antitrust case against ATT, ATT then breaks up into the “baby bells” (regional operating companies like bell Atlantic; most of these are now verizon), meaning the ATT can now commercialize UNIX, which they do.</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a:p>
        </p:txBody>
      </p:sp>
      <p:sp>
        <p:nvSpPr>
          <p:cNvPr id="248" name="Shape 248"/>
          <p:cNvSpPr/>
          <p:nvPr>
            <p:ph type="body" sz="quarter" idx="1"/>
          </p:nvPr>
        </p:nvSpPr>
        <p:spPr>
          <a:prstGeom prst="rect">
            <a:avLst/>
          </a:prstGeom>
        </p:spPr>
        <p:txBody>
          <a:bodyPr/>
          <a:lstStyle/>
          <a:p>
            <a:pPr/>
            <a:r>
              <a:t>MS’ defense is that this is “fair use” under copyright law… if it is, it will set quite the precedent for copyright of software.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 name="Shape 106"/>
          <p:cNvSpPr/>
          <p:nvPr>
            <p:ph type="sldImg"/>
          </p:nvPr>
        </p:nvSpPr>
        <p:spPr>
          <a:prstGeom prst="rect">
            <a:avLst/>
          </a:prstGeom>
        </p:spPr>
        <p:txBody>
          <a:bodyPr/>
          <a:lstStyle/>
          <a:p>
            <a:pPr/>
          </a:p>
        </p:txBody>
      </p:sp>
      <p:sp>
        <p:nvSpPr>
          <p:cNvPr id="107" name="Shape 107"/>
          <p:cNvSpPr/>
          <p:nvPr>
            <p:ph type="body" sz="quarter" idx="1"/>
          </p:nvPr>
        </p:nvSpPr>
        <p:spPr>
          <a:prstGeom prst="rect">
            <a:avLst/>
          </a:prstGeom>
        </p:spPr>
        <p:txBody>
          <a:bodyPr/>
          <a:lstStyle/>
          <a:p>
            <a:pPr/>
            <a:r>
              <a:t>An interesting and important outcome of this fracture was Stallman’s writings and creation of the free software foundation, which holds fast to these principles of software liberties..</a:t>
            </a:r>
          </a:p>
          <a:p>
            <a:pPr/>
            <a:br/>
            <a:r>
              <a:t>(read slide)</a:t>
            </a:r>
          </a:p>
          <a:p>
            <a:pPr/>
            <a:r>
              <a:t>Discuss: how is it possible to actually build a product and follow these freedoms? What is there to stop someone from taking your software, improving it, and selling it? (Next slide describes the “fix” for this with copyleft)</a:t>
            </a:r>
          </a:p>
          <a:p>
            <a:pPr/>
            <a:r>
              <a:t>Discuss: What kind of person is RMS for starting the freedoms with 0?</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 name="Shape 112"/>
          <p:cNvSpPr/>
          <p:nvPr>
            <p:ph type="sldImg"/>
          </p:nvPr>
        </p:nvSpPr>
        <p:spPr>
          <a:prstGeom prst="rect">
            <a:avLst/>
          </a:prstGeom>
        </p:spPr>
        <p:txBody>
          <a:bodyPr/>
          <a:lstStyle/>
          <a:p>
            <a:pPr/>
          </a:p>
        </p:txBody>
      </p:sp>
      <p:sp>
        <p:nvSpPr>
          <p:cNvPr id="113" name="Shape 113"/>
          <p:cNvSpPr/>
          <p:nvPr>
            <p:ph type="body" sz="quarter" idx="1"/>
          </p:nvPr>
        </p:nvSpPr>
        <p:spPr>
          <a:prstGeom prst="rect">
            <a:avLst/>
          </a:prstGeom>
        </p:spPr>
        <p:txBody>
          <a:bodyPr/>
          <a:lstStyle/>
          <a:p>
            <a:pPr/>
            <a:r>
              <a:t>FSF &amp; Stallman apply this philosophy to an extreme.</a:t>
            </a:r>
          </a:p>
          <a:p>
            <a:pPr/>
          </a:p>
          <a:p>
            <a:pPr/>
            <a:r>
              <a:t>The TiVo thing is silly because TiVo ended up basically dying off anyway (perhaps related to this decision): They created hardware that ran linux, but ONLY their linux, you couldn’t modify linux then flash it onto their device - the hardware checked for signatures. This is prohibited under GPLv3 (created as a response to TiVo’s move), but was permitted under GPLv2 (which linux is still licensed under). Probably many reasons for TiVo’s demise, but the lack of software innovation is probably related…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Shape 119"/>
          <p:cNvSpPr/>
          <p:nvPr>
            <p:ph type="sldImg"/>
          </p:nvPr>
        </p:nvSpPr>
        <p:spPr>
          <a:prstGeom prst="rect">
            <a:avLst/>
          </a:prstGeom>
        </p:spPr>
        <p:txBody>
          <a:bodyPr/>
          <a:lstStyle/>
          <a:p>
            <a:pPr/>
          </a:p>
        </p:txBody>
      </p:sp>
      <p:sp>
        <p:nvSpPr>
          <p:cNvPr id="120" name="Shape 120"/>
          <p:cNvSpPr/>
          <p:nvPr>
            <p:ph type="body" sz="quarter" idx="1"/>
          </p:nvPr>
        </p:nvSpPr>
        <p:spPr>
          <a:prstGeom prst="rect">
            <a:avLst/>
          </a:prstGeom>
        </p:spPr>
        <p:txBody>
          <a:bodyPr/>
          <a:lstStyle/>
          <a:p>
            <a:pPr/>
            <a:r>
              <a:t>In the 90’s you COULD download linux for free, but what was even more popular was sending away for it on disks, paying only for the cost of the disks themselves and postage - think $6 instead of $150 for windows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Shape 126"/>
          <p:cNvSpPr/>
          <p:nvPr>
            <p:ph type="sldImg"/>
          </p:nvPr>
        </p:nvSpPr>
        <p:spPr>
          <a:prstGeom prst="rect">
            <a:avLst/>
          </a:prstGeom>
        </p:spPr>
        <p:txBody>
          <a:bodyPr/>
          <a:lstStyle/>
          <a:p>
            <a:pPr/>
          </a:p>
        </p:txBody>
      </p:sp>
      <p:sp>
        <p:nvSpPr>
          <p:cNvPr id="127" name="Shape 127"/>
          <p:cNvSpPr/>
          <p:nvPr>
            <p:ph type="body" sz="quarter" idx="1"/>
          </p:nvPr>
        </p:nvSpPr>
        <p:spPr>
          <a:prstGeom prst="rect">
            <a:avLst/>
          </a:prstGeom>
        </p:spPr>
        <p:txBody>
          <a:bodyPr/>
          <a:lstStyle/>
          <a:p>
            <a:pPr/>
            <a:r>
              <a:t>Part of Linux’s successes and growth in the 90’s is captured in Eric S. Raymond’s 1997 essay “The cathedral and the bazaar”</a:t>
            </a:r>
          </a:p>
          <a:p>
            <a:pPr/>
            <a:r>
              <a:t>Cathedral (closed source) - Top-down design with focus on planning</a:t>
            </a:r>
          </a:p>
          <a:p>
            <a:pPr/>
            <a:r>
              <a:t>Bazaar (open source)</a:t>
            </a:r>
          </a:p>
          <a:p>
            <a:pPr/>
            <a:r>
              <a:t>Organic bottom-up movement</a:t>
            </a:r>
          </a:p>
          <a:p>
            <a:pPr/>
            <a:r>
              <a:t>Code always public over internet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Shape 135"/>
          <p:cNvSpPr/>
          <p:nvPr>
            <p:ph type="sldImg"/>
          </p:nvPr>
        </p:nvSpPr>
        <p:spPr>
          <a:prstGeom prst="rect">
            <a:avLst/>
          </a:prstGeom>
        </p:spPr>
        <p:txBody>
          <a:bodyPr/>
          <a:lstStyle/>
          <a:p>
            <a:pPr/>
          </a:p>
        </p:txBody>
      </p:sp>
      <p:sp>
        <p:nvSpPr>
          <p:cNvPr id="136" name="Shape 136"/>
          <p:cNvSpPr/>
          <p:nvPr>
            <p:ph type="body" sz="quarter" idx="1"/>
          </p:nvPr>
        </p:nvSpPr>
        <p:spPr>
          <a:prstGeom prst="rect">
            <a:avLst/>
          </a:prstGeom>
        </p:spPr>
        <p:txBody>
          <a:bodyPr/>
          <a:lstStyle/>
          <a:p>
            <a:pPr/>
            <a:r>
              <a:t>Lots of interesting details about netscape’s decision and process here - </a:t>
            </a:r>
            <a:r>
              <a:rPr u="sng">
                <a:solidFill>
                  <a:srgbClr val="0000FF"/>
                </a:solidFill>
                <a:uFill>
                  <a:solidFill>
                    <a:srgbClr val="0000FF"/>
                  </a:solidFill>
                </a:uFill>
                <a:hlinkClick r:id="rId3" invalidUrl="" action="" tgtFrame="" tooltip="" history="1" highlightClick="0" endSnd="0"/>
              </a:rPr>
              <a:t>https://www.oreilly.com/openbook/opensources/book/netrev.html</a:t>
            </a:r>
            <a:r>
              <a:t> . Perhaps most interesting to discuss is the process around deciding the license (they used a public, somewhat democratic process to determine what licensing constraints should be). The vision was truly to “collaborate” with everyone building and using the web, rather than to try to create a singular ideal product (which is what they had previously been doing, and Microsoft beat them at)</a:t>
            </a:r>
          </a:p>
          <a:p>
            <a:pPr/>
          </a:p>
          <a:p>
            <a:pPr/>
            <a:r>
              <a:t>Netscape did not call this open source!!!! They released a public website with their source code (“open source” was not yet coined)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Shape 145"/>
          <p:cNvSpPr/>
          <p:nvPr>
            <p:ph type="sldImg"/>
          </p:nvPr>
        </p:nvSpPr>
        <p:spPr>
          <a:prstGeom prst="rect">
            <a:avLst/>
          </a:prstGeom>
        </p:spPr>
        <p:txBody>
          <a:bodyPr/>
          <a:lstStyle/>
          <a:p>
            <a:pPr/>
          </a:p>
        </p:txBody>
      </p:sp>
      <p:sp>
        <p:nvSpPr>
          <p:cNvPr id="146" name="Shape 146"/>
          <p:cNvSpPr/>
          <p:nvPr>
            <p:ph type="body" sz="quarter" idx="1"/>
          </p:nvPr>
        </p:nvSpPr>
        <p:spPr>
          <a:prstGeom prst="rect">
            <a:avLst/>
          </a:prstGeom>
        </p:spPr>
        <p:txBody>
          <a:bodyPr/>
          <a:lstStyle/>
          <a:p>
            <a:pPr/>
            <a:r>
              <a:t>Coining and protecting the term “open source” was a big deal for getting to the open source that we know of today. (Slide largely explains how term was coined, focusing on last quote might provide good opportunities for discussion). </a:t>
            </a:r>
          </a:p>
          <a:p>
            <a:pPr/>
            <a:r>
              <a:t>Discussion ideas:</a:t>
            </a:r>
          </a:p>
          <a:p>
            <a:pPr marL="220578" indent="-220578">
              <a:buSzPct val="100000"/>
              <a:buChar char="*"/>
            </a:pPr>
            <a:r>
              <a:t>Stallman’s quote comes from an essay titled “Why Open Source Misses the Point of Free Software” - do you think that the proponents of open source did this intentionally (the answer is yes: they want something that was a development methodology that could be seen as palatable and adopted by businesses, governments, and those who may not agree with the social movement)</a:t>
            </a:r>
          </a:p>
          <a:p>
            <a:pPr marL="220578" indent="-220578">
              <a:buSzPct val="100000"/>
              <a:buChar char="*"/>
            </a:pPr>
            <a:r>
              <a:t>These movements are clearly motivated by the backgrounds and goals of their founders. Tim O’Reilly is a book publisher. Richard Stallman is an anarchist hacker (his direct quote is that it combines aspects of capitalism, communism and anarchism).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a:p>
        </p:txBody>
      </p:sp>
      <p:sp>
        <p:nvSpPr>
          <p:cNvPr id="156" name="Shape 156"/>
          <p:cNvSpPr/>
          <p:nvPr>
            <p:ph type="body" sz="quarter" idx="1"/>
          </p:nvPr>
        </p:nvSpPr>
        <p:spPr>
          <a:prstGeom prst="rect">
            <a:avLst/>
          </a:prstGeom>
        </p:spPr>
        <p:txBody>
          <a:bodyPr/>
          <a:lstStyle/>
          <a:p>
            <a:pPr/>
            <a:r>
              <a:t>As we’ll discuss in this lecture, there is no single answer to the question “is open source a good business model”, and instead, it is probably more useful to talk and think about different contexts and different business models - and then think about the role of open source in that business.</a:t>
            </a:r>
          </a:p>
          <a:p>
            <a:pPr/>
          </a:p>
          <a:p>
            <a:pPr/>
            <a:r>
              <a:t>As a teaser to indicate how the role of open source in software development can shift over time:</a:t>
            </a:r>
          </a:p>
          <a:p>
            <a:pPr/>
            <a:r>
              <a:t>In 1974 Bill Gates wrote an infamous open letter to hobbyists who were using his Altair 8800 BASIC interpreter without a license. They were stealing his software, and it didn’t work with the business model of micro-soft.</a:t>
            </a:r>
          </a:p>
          <a:p>
            <a:pPr/>
          </a:p>
          <a:p>
            <a:pPr/>
            <a:r>
              <a:t>Cut to 2000, when in an earning’s call, the then-CEO Steve Ballmer stated that it had “the characteristics of communism that people love so very, very much”</a:t>
            </a:r>
          </a:p>
          <a:p>
            <a:pPr/>
          </a:p>
          <a:p>
            <a:pPr/>
            <a:r>
              <a:t>Cut to 2014, when Microsoft’s new CEO announces that “Microsoft LOVES Linux” and starts invest in it. And 2018 when for 7.5b they bought GitHub, plus much more.</a:t>
            </a:r>
          </a:p>
          <a:p>
            <a:pPr/>
          </a:p>
          <a:p>
            <a:pPr/>
            <a:r>
              <a:t>There is, perhaps, some way to do this right and many to do it wrong.</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1" name="Body Level One…"/>
          <p:cNvSpPr txBox="1"/>
          <p:nvPr>
            <p:ph type="body" sz="quarter" idx="1" hasCustomPrompt="1"/>
          </p:nvPr>
        </p:nvSpPr>
        <p:spPr>
          <a:prstGeom prst="rect">
            <a:avLst/>
          </a:prstGeom>
        </p:spPr>
        <p:txBody>
          <a:bodyPr/>
          <a:lstStyle/>
          <a:p>
            <a:pPr/>
            <a:r>
              <a:t>Author and Date</a:t>
            </a:r>
          </a:p>
          <a:p>
            <a:pPr lvl="1"/>
            <a:r>
              <a:t/>
            </a:r>
          </a:p>
          <a:p>
            <a:pPr lvl="2"/>
            <a:r>
              <a:t/>
            </a:r>
          </a:p>
          <a:p>
            <a:pPr lvl="3"/>
            <a:r>
              <a:t/>
            </a:r>
          </a:p>
          <a:p>
            <a:pPr lvl="4"/>
            <a:r>
              <a:t/>
            </a:r>
          </a:p>
        </p:txBody>
      </p:sp>
      <p:sp>
        <p:nvSpPr>
          <p:cNvPr id="12" name="Presentation Title"/>
          <p:cNvSpPr txBox="1"/>
          <p:nvPr>
            <p:ph type="title" hasCustomPrompt="1"/>
          </p:nvPr>
        </p:nvSpPr>
        <p:spPr>
          <a:prstGeom prst="rect">
            <a:avLst/>
          </a:prstGeom>
        </p:spPr>
        <p:txBody>
          <a:bodyPr/>
          <a:lstStyle/>
          <a:p>
            <a:pPr/>
            <a:r>
              <a:t>Presentation Title</a:t>
            </a:r>
          </a:p>
        </p:txBody>
      </p:sp>
      <p:sp>
        <p:nvSpPr>
          <p:cNvPr id="13" name="Body Level One…"/>
          <p:cNvSpPr txBox="1"/>
          <p:nvPr>
            <p:ph type="body" sz="quarter" idx="21" hasCustomPrompt="1"/>
          </p:nvPr>
        </p:nvSpPr>
        <p:spPr>
          <a:xfrm>
            <a:off x="1201342" y="7223190"/>
            <a:ext cx="21971002" cy="1905003"/>
          </a:xfrm>
          <a:prstGeom prst="rect">
            <a:avLst/>
          </a:prstGeom>
        </p:spPr>
        <p:txBody>
          <a:bodyPr lIns="50800" tIns="50800" rIns="50800" bIns="50800"/>
          <a:lstStyle>
            <a:lvl1pPr>
              <a:defRPr sz="5500"/>
            </a:lvl1pPr>
          </a:lstStyle>
          <a:p>
            <a:pPr/>
            <a:r>
              <a:t>Presentation Subtitle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1" name="Slide Title"/>
          <p:cNvSpPr txBox="1"/>
          <p:nvPr>
            <p:ph type="title" hasCustomPrompt="1"/>
          </p:nvPr>
        </p:nvSpPr>
        <p:spPr>
          <a:xfrm>
            <a:off x="1206500" y="1079500"/>
            <a:ext cx="21971000" cy="1433164"/>
          </a:xfrm>
          <a:prstGeom prst="rect">
            <a:avLst/>
          </a:prstGeom>
        </p:spPr>
        <p:txBody>
          <a:bodyPr anchor="t"/>
          <a:lstStyle>
            <a:lvl1pPr>
              <a:defRPr spc="-170" sz="8500">
                <a:solidFill>
                  <a:srgbClr val="005493"/>
                </a:solidFill>
              </a:defRPr>
            </a:lvl1pPr>
          </a:lstStyle>
          <a:p>
            <a:pPr/>
            <a:r>
              <a:t>Slide Title</a:t>
            </a:r>
          </a:p>
        </p:txBody>
      </p:sp>
      <p:sp>
        <p:nvSpPr>
          <p:cNvPr id="22" name="Body Level One…"/>
          <p:cNvSpPr txBox="1"/>
          <p:nvPr>
            <p:ph type="body" idx="21" hasCustomPrompt="1"/>
          </p:nvPr>
        </p:nvSpPr>
        <p:spPr>
          <a:xfrm>
            <a:off x="1206500" y="4248503"/>
            <a:ext cx="21971000" cy="8256014"/>
          </a:xfrm>
          <a:prstGeom prst="rect">
            <a:avLst/>
          </a:prstGeom>
        </p:spPr>
        <p:txBody>
          <a:bodyPr lIns="50800" tIns="50800" rIns="50800" bIns="50800"/>
          <a:lstStyle>
            <a:lvl1pPr marL="609600" indent="-609600" defTabSz="2438337">
              <a:lnSpc>
                <a:spcPct val="90000"/>
              </a:lnSpc>
              <a:spcBef>
                <a:spcPts val="4500"/>
              </a:spcBef>
              <a:buSzPct val="123000"/>
              <a:buChar char="•"/>
              <a:defRPr b="0" sz="4800"/>
            </a:lvl1pPr>
          </a:lstStyle>
          <a:p>
            <a:pPr/>
            <a:r>
              <a:t>Slide bullet text</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30" name="Agenda Title"/>
          <p:cNvSpPr txBox="1"/>
          <p:nvPr>
            <p:ph type="title" hasCustomPrompt="1"/>
          </p:nvPr>
        </p:nvSpPr>
        <p:spPr>
          <a:xfrm>
            <a:off x="1206500" y="1079500"/>
            <a:ext cx="21971000" cy="1435100"/>
          </a:xfrm>
          <a:prstGeom prst="rect">
            <a:avLst/>
          </a:prstGeom>
        </p:spPr>
        <p:txBody>
          <a:bodyPr anchor="t"/>
          <a:lstStyle>
            <a:lvl1pPr>
              <a:defRPr spc="-170" sz="8500">
                <a:solidFill>
                  <a:srgbClr val="005493"/>
                </a:solidFill>
              </a:defRPr>
            </a:lvl1pPr>
          </a:lstStyle>
          <a:p>
            <a:pPr/>
            <a:r>
              <a:t>Agenda Title</a:t>
            </a:r>
          </a:p>
        </p:txBody>
      </p:sp>
      <p:sp>
        <p:nvSpPr>
          <p:cNvPr id="31" name="Body Level One…"/>
          <p:cNvSpPr txBox="1"/>
          <p:nvPr>
            <p:ph type="body" sz="quarter" idx="1" hasCustomPrompt="1"/>
          </p:nvPr>
        </p:nvSpPr>
        <p:spPr>
          <a:xfrm>
            <a:off x="1206500" y="2372960"/>
            <a:ext cx="21971000" cy="934782"/>
          </a:xfrm>
          <a:prstGeom prst="rect">
            <a:avLst/>
          </a:prstGeom>
        </p:spPr>
        <p:txBody>
          <a:bodyPr/>
          <a:lstStyle>
            <a:lvl1pPr>
              <a:defRPr sz="5500"/>
            </a:lvl1pPr>
            <a:lvl2pPr marL="1308100" indent="-698500">
              <a:defRPr sz="5500"/>
            </a:lvl2pPr>
            <a:lvl3pPr marL="1917700" indent="-698500">
              <a:defRPr sz="5500"/>
            </a:lvl3pPr>
            <a:lvl4pPr marL="2527300" indent="-698500">
              <a:defRPr sz="5500"/>
            </a:lvl4pPr>
            <a:lvl5pPr marL="3136900" indent="-698500">
              <a:defRPr sz="5500"/>
            </a:lvl5pPr>
          </a:lstStyle>
          <a:p>
            <a:pPr/>
            <a:r>
              <a:t>Agenda Subtitle</a:t>
            </a:r>
          </a:p>
          <a:p>
            <a:pPr lvl="1"/>
            <a:r>
              <a:t/>
            </a:r>
          </a:p>
          <a:p>
            <a:pPr lvl="2"/>
            <a:r>
              <a:t/>
            </a:r>
          </a:p>
          <a:p>
            <a:pPr lvl="3"/>
            <a:r>
              <a:t/>
            </a:r>
          </a:p>
          <a:p>
            <a:pPr lvl="4"/>
            <a:r>
              <a:t/>
            </a:r>
          </a:p>
        </p:txBody>
      </p:sp>
      <p:sp>
        <p:nvSpPr>
          <p:cNvPr id="32" name="Body Level One…"/>
          <p:cNvSpPr txBox="1"/>
          <p:nvPr>
            <p:ph type="body" idx="21" hasCustomPrompt="1"/>
          </p:nvPr>
        </p:nvSpPr>
        <p:spPr>
          <a:xfrm>
            <a:off x="1206500" y="4248503"/>
            <a:ext cx="21971000" cy="8256014"/>
          </a:xfrm>
          <a:prstGeom prst="rect">
            <a:avLst/>
          </a:prstGeom>
        </p:spPr>
        <p:txBody>
          <a:bodyPr lIns="50800" tIns="50800" rIns="50800" bIns="50800"/>
          <a:lstStyle>
            <a:lvl1pPr>
              <a:spcBef>
                <a:spcPts val="1800"/>
              </a:spcBef>
              <a:defRPr b="0" spc="-99" sz="5500"/>
            </a:lvl1pPr>
          </a:lstStyle>
          <a:p>
            <a:pPr/>
            <a:r>
              <a:t>Agenda Topics</a:t>
            </a:r>
          </a:p>
        </p:txBody>
      </p:sp>
      <p:sp>
        <p:nvSpPr>
          <p:cNvPr id="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40" name="Title Text"/>
          <p:cNvSpPr txBox="1"/>
          <p:nvPr>
            <p:ph type="title"/>
          </p:nvPr>
        </p:nvSpPr>
        <p:spPr>
          <a:xfrm>
            <a:off x="508502" y="-941265"/>
            <a:ext cx="23947382" cy="2651127"/>
          </a:xfrm>
          <a:prstGeom prst="rect">
            <a:avLst/>
          </a:prstGeom>
        </p:spPr>
        <p:txBody>
          <a:bodyPr lIns="91439" tIns="91439" rIns="91439" bIns="91439"/>
          <a:lstStyle>
            <a:lvl1pPr defTabSz="1828800">
              <a:lnSpc>
                <a:spcPct val="90000"/>
              </a:lnSpc>
              <a:defRPr b="0" spc="0" sz="8400">
                <a:solidFill>
                  <a:srgbClr val="0070C0"/>
                </a:solidFill>
                <a:latin typeface="Verdana"/>
                <a:ea typeface="Verdana"/>
                <a:cs typeface="Verdana"/>
                <a:sym typeface="Verdana"/>
              </a:defRPr>
            </a:lvl1pPr>
          </a:lstStyle>
          <a:p>
            <a:pPr/>
            <a:r>
              <a:t>Title Text</a:t>
            </a:r>
          </a:p>
        </p:txBody>
      </p:sp>
      <p:sp>
        <p:nvSpPr>
          <p:cNvPr id="41" name="Body Level One…"/>
          <p:cNvSpPr txBox="1"/>
          <p:nvPr>
            <p:ph type="body" idx="1"/>
          </p:nvPr>
        </p:nvSpPr>
        <p:spPr>
          <a:xfrm>
            <a:off x="671465" y="1886743"/>
            <a:ext cx="23392404" cy="11035111"/>
          </a:xfrm>
          <a:prstGeom prst="rect">
            <a:avLst/>
          </a:prstGeom>
        </p:spPr>
        <p:txBody>
          <a:bodyPr lIns="91439" tIns="91439" rIns="91439" bIns="91439"/>
          <a:lstStyle>
            <a:lvl1pPr defTabSz="1828800">
              <a:lnSpc>
                <a:spcPct val="90000"/>
              </a:lnSpc>
              <a:spcBef>
                <a:spcPts val="2000"/>
              </a:spcBef>
              <a:defRPr b="0" sz="5000"/>
            </a:lvl1pPr>
            <a:lvl2pPr marL="889000" indent="-609600" defTabSz="1828800">
              <a:spcBef>
                <a:spcPts val="2000"/>
              </a:spcBef>
              <a:buSzPct val="84000"/>
              <a:buFont typeface="Arial"/>
              <a:buChar char="๏"/>
              <a:defRPr b="0" sz="5000"/>
            </a:lvl2pPr>
            <a:lvl3pPr marL="1507066" indent="-592666" defTabSz="1828800">
              <a:spcBef>
                <a:spcPts val="2000"/>
              </a:spcBef>
              <a:buSzPct val="100000"/>
              <a:buFont typeface="Arial"/>
              <a:defRPr b="0" sz="5000"/>
            </a:lvl3pPr>
            <a:lvl4pPr marL="2030118" indent="-658518" defTabSz="1828800">
              <a:spcBef>
                <a:spcPts val="2000"/>
              </a:spcBef>
              <a:buSzPct val="100000"/>
              <a:buFont typeface="Arial"/>
              <a:defRPr b="0" sz="5000"/>
            </a:lvl4pPr>
            <a:lvl5pPr marL="2487318" indent="-658518" defTabSz="1828800">
              <a:spcBef>
                <a:spcPts val="2000"/>
              </a:spcBef>
              <a:buSzPct val="100000"/>
              <a:buFont typeface="Arial"/>
              <a:defRPr b="0" sz="5000"/>
            </a:lvl5pPr>
          </a:lstStyle>
          <a:p>
            <a:pPr/>
            <a:r>
              <a:t>Body Level One</a:t>
            </a:r>
          </a:p>
          <a:p>
            <a:pPr lvl="1"/>
            <a:r>
              <a:t>Body Level Two</a:t>
            </a:r>
          </a:p>
          <a:p>
            <a:pPr lvl="2"/>
            <a:r>
              <a:t>Body Level Three</a:t>
            </a:r>
          </a:p>
          <a:p>
            <a:pPr lvl="3"/>
            <a:r>
              <a:t>Body Level Four</a:t>
            </a:r>
          </a:p>
          <a:p>
            <a:pPr lvl="4"/>
            <a:r>
              <a:t>Body Level Five</a:t>
            </a:r>
          </a:p>
        </p:txBody>
      </p:sp>
      <p:sp>
        <p:nvSpPr>
          <p:cNvPr id="42" name="Slide Number"/>
          <p:cNvSpPr txBox="1"/>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pPr/>
            <a:fld id="{86CB4B4D-7CA3-9044-876B-883B54F8677D}" type="slidenum"/>
          </a:p>
        </p:txBody>
      </p:sp>
      <p:sp>
        <p:nvSpPr>
          <p:cNvPr id="43" name="Straight Connector 7"/>
          <p:cNvSpPr/>
          <p:nvPr/>
        </p:nvSpPr>
        <p:spPr>
          <a:xfrm>
            <a:off x="698625" y="1663058"/>
            <a:ext cx="22986750" cy="1"/>
          </a:xfrm>
          <a:prstGeom prst="line">
            <a:avLst/>
          </a:prstGeom>
          <a:ln w="12700">
            <a:solidFill>
              <a:srgbClr val="4472C4"/>
            </a:solidFill>
            <a:miter/>
          </a:ln>
        </p:spPr>
        <p:txBody>
          <a:bodyPr tIns="91439" bIns="91439"/>
          <a:lstStyle/>
          <a:p>
            <a:pPr defTabSz="2438337">
              <a:defRPr>
                <a:solidFill>
                  <a:srgbClr val="000000"/>
                </a:solidFill>
                <a:latin typeface="Calibri"/>
                <a:ea typeface="Calibri"/>
                <a:cs typeface="Calibri"/>
                <a:sym typeface="Calibri"/>
              </a:defRPr>
            </a:pPr>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50" name="Title Text"/>
          <p:cNvSpPr txBox="1"/>
          <p:nvPr>
            <p:ph type="title"/>
          </p:nvPr>
        </p:nvSpPr>
        <p:spPr>
          <a:xfrm>
            <a:off x="1078520" y="1330325"/>
            <a:ext cx="21629079" cy="4775201"/>
          </a:xfrm>
          <a:prstGeom prst="rect">
            <a:avLst/>
          </a:prstGeom>
        </p:spPr>
        <p:txBody>
          <a:bodyPr lIns="91439" tIns="91439" rIns="91439" bIns="91439"/>
          <a:lstStyle>
            <a:lvl1pPr defTabSz="1828800">
              <a:lnSpc>
                <a:spcPct val="90000"/>
              </a:lnSpc>
              <a:defRPr b="0" spc="0" sz="6400">
                <a:solidFill>
                  <a:srgbClr val="0070C0"/>
                </a:solidFill>
                <a:latin typeface="Verdana"/>
                <a:ea typeface="Verdana"/>
                <a:cs typeface="Verdana"/>
                <a:sym typeface="Verdana"/>
              </a:defRPr>
            </a:lvl1pPr>
          </a:lstStyle>
          <a:p>
            <a:pPr/>
            <a:r>
              <a:t>Title Text</a:t>
            </a:r>
          </a:p>
        </p:txBody>
      </p:sp>
      <p:sp>
        <p:nvSpPr>
          <p:cNvPr id="51" name="Body Level One…"/>
          <p:cNvSpPr txBox="1"/>
          <p:nvPr>
            <p:ph type="body" sz="half" idx="1"/>
          </p:nvPr>
        </p:nvSpPr>
        <p:spPr>
          <a:xfrm>
            <a:off x="1078520" y="6475655"/>
            <a:ext cx="20257480" cy="3311525"/>
          </a:xfrm>
          <a:prstGeom prst="rect">
            <a:avLst/>
          </a:prstGeom>
        </p:spPr>
        <p:txBody>
          <a:bodyPr lIns="91439" tIns="91439" rIns="91439" bIns="91439"/>
          <a:lstStyle>
            <a:lvl1pPr defTabSz="1828800">
              <a:lnSpc>
                <a:spcPct val="90000"/>
              </a:lnSpc>
              <a:spcBef>
                <a:spcPts val="2000"/>
              </a:spcBef>
              <a:defRPr b="0" sz="5000">
                <a:latin typeface="Verdana"/>
                <a:ea typeface="Verdana"/>
                <a:cs typeface="Verdana"/>
                <a:sym typeface="Verdana"/>
              </a:defRPr>
            </a:lvl1pPr>
            <a:lvl2pPr marL="0" indent="457200" defTabSz="1828800">
              <a:lnSpc>
                <a:spcPct val="90000"/>
              </a:lnSpc>
              <a:spcBef>
                <a:spcPts val="2000"/>
              </a:spcBef>
              <a:buSzTx/>
              <a:buNone/>
              <a:defRPr b="0" sz="5000">
                <a:latin typeface="Verdana"/>
                <a:ea typeface="Verdana"/>
                <a:cs typeface="Verdana"/>
                <a:sym typeface="Verdana"/>
              </a:defRPr>
            </a:lvl2pPr>
            <a:lvl3pPr marL="0" indent="914400" defTabSz="1828800">
              <a:lnSpc>
                <a:spcPct val="90000"/>
              </a:lnSpc>
              <a:spcBef>
                <a:spcPts val="2000"/>
              </a:spcBef>
              <a:buSzTx/>
              <a:buNone/>
              <a:defRPr b="0" sz="5000">
                <a:latin typeface="Verdana"/>
                <a:ea typeface="Verdana"/>
                <a:cs typeface="Verdana"/>
                <a:sym typeface="Verdana"/>
              </a:defRPr>
            </a:lvl3pPr>
            <a:lvl4pPr marL="0" indent="1371600" defTabSz="1828800">
              <a:lnSpc>
                <a:spcPct val="90000"/>
              </a:lnSpc>
              <a:spcBef>
                <a:spcPts val="2000"/>
              </a:spcBef>
              <a:buSzTx/>
              <a:buNone/>
              <a:defRPr b="0" sz="5000">
                <a:latin typeface="Verdana"/>
                <a:ea typeface="Verdana"/>
                <a:cs typeface="Verdana"/>
                <a:sym typeface="Verdana"/>
              </a:defRPr>
            </a:lvl4pPr>
            <a:lvl5pPr marL="0" indent="1828800" defTabSz="1828800">
              <a:lnSpc>
                <a:spcPct val="90000"/>
              </a:lnSpc>
              <a:spcBef>
                <a:spcPts val="2000"/>
              </a:spcBef>
              <a:buSzTx/>
              <a:buNone/>
              <a:defRPr b="0" sz="5000">
                <a:latin typeface="Verdana"/>
                <a:ea typeface="Verdana"/>
                <a:cs typeface="Verdana"/>
                <a:sym typeface="Verdana"/>
              </a:defRPr>
            </a:lvl5pPr>
          </a:lstStyle>
          <a:p>
            <a:pPr/>
            <a:r>
              <a:t>Body Level One</a:t>
            </a:r>
          </a:p>
          <a:p>
            <a:pPr lvl="1"/>
            <a:r>
              <a:t>Body Level Two</a:t>
            </a:r>
          </a:p>
          <a:p>
            <a:pPr lvl="2"/>
            <a:r>
              <a:t>Body Level Three</a:t>
            </a:r>
          </a:p>
          <a:p>
            <a:pPr lvl="3"/>
            <a:r>
              <a:t>Body Level Four</a:t>
            </a:r>
          </a:p>
          <a:p>
            <a:pPr lvl="4"/>
            <a:r>
              <a:t>Body Level Five</a:t>
            </a:r>
          </a:p>
        </p:txBody>
      </p:sp>
      <p:sp>
        <p:nvSpPr>
          <p:cNvPr id="52" name="Slide Number"/>
          <p:cNvSpPr txBox="1"/>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pPr/>
            <a:fld id="{86CB4B4D-7CA3-9044-876B-883B54F8677D}" type="slidenum"/>
          </a:p>
        </p:txBody>
      </p:sp>
      <p:sp>
        <p:nvSpPr>
          <p:cNvPr id="53" name="Straight Connector 7"/>
          <p:cNvSpPr/>
          <p:nvPr/>
        </p:nvSpPr>
        <p:spPr>
          <a:xfrm>
            <a:off x="1078519" y="6111554"/>
            <a:ext cx="21629080" cy="1"/>
          </a:xfrm>
          <a:prstGeom prst="line">
            <a:avLst/>
          </a:prstGeom>
          <a:ln w="12700">
            <a:solidFill>
              <a:srgbClr val="4472C4"/>
            </a:solidFill>
            <a:miter/>
          </a:ln>
        </p:spPr>
        <p:txBody>
          <a:bodyPr tIns="91439" bIns="91439"/>
          <a:lstStyle/>
          <a:p>
            <a:pPr defTabSz="2438337">
              <a:defRPr>
                <a:solidFill>
                  <a:srgbClr val="000000"/>
                </a:solidFill>
                <a:latin typeface="Calibri"/>
                <a:ea typeface="Calibri"/>
                <a:cs typeface="Calibri"/>
                <a:sym typeface="Calibri"/>
              </a:defRPr>
            </a:pPr>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1201340" y="11859862"/>
            <a:ext cx="21971005" cy="6369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Author and Date</a:t>
            </a:r>
          </a:p>
          <a:p>
            <a:pPr lvl="1"/>
            <a:r>
              <a:t/>
            </a:r>
          </a:p>
          <a:p>
            <a:pPr lvl="2"/>
            <a:r>
              <a:t/>
            </a:r>
          </a:p>
          <a:p>
            <a:pPr lvl="3"/>
            <a:r>
              <a:t/>
            </a:r>
          </a:p>
          <a:p>
            <a:pPr lvl="4"/>
            <a:r>
              <a:t/>
            </a:r>
          </a:p>
        </p:txBody>
      </p:sp>
      <p:sp>
        <p:nvSpPr>
          <p:cNvPr id="3" name="Presentation Title"/>
          <p:cNvSpPr txBox="1"/>
          <p:nvPr>
            <p:ph type="title" hasCustomPrompt="1"/>
          </p:nvPr>
        </p:nvSpPr>
        <p:spPr>
          <a:xfrm>
            <a:off x="1206496" y="2574991"/>
            <a:ext cx="21971005" cy="46482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Presentation Title</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latin typeface="+mj-lt"/>
                <a:ea typeface="+mj-ea"/>
                <a:cs typeface="+mj-cs"/>
                <a:sym typeface="Helvetica Neue"/>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Lst>
  <p:transition xmlns:p14="http://schemas.microsoft.com/office/powerpoint/2010/main" spd="med" advClick="1"/>
  <p:txStyles>
    <p:titleStyle>
      <a:lvl1pPr marL="0" marR="0" indent="0" algn="l" defTabSz="2438337" rtl="0" latinLnBrk="0">
        <a:lnSpc>
          <a:spcPct val="80000"/>
        </a:lnSpc>
        <a:spcBef>
          <a:spcPts val="0"/>
        </a:spcBef>
        <a:spcAft>
          <a:spcPts val="0"/>
        </a:spcAft>
        <a:buClrTx/>
        <a:buSzTx/>
        <a:buFontTx/>
        <a:buNone/>
        <a:tabLst/>
        <a:defRPr b="1" baseline="0" cap="none" i="0" spc="-232" strike="noStrike" sz="11600" u="none">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b="1" baseline="0" cap="none" i="0" spc="-232" strike="noStrike" sz="11600" u="none">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b="1" baseline="0" cap="none" i="0" spc="-232" strike="noStrike" sz="11600" u="none">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b="1" baseline="0" cap="none" i="0" spc="-232" strike="noStrike" sz="11600" u="none">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b="1" baseline="0" cap="none" i="0" spc="-232" strike="noStrike" sz="11600" u="none">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b="1" baseline="0" cap="none" i="0" spc="-232" strike="noStrike" sz="11600" u="none">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b="1" baseline="0" cap="none" i="0" spc="-232" strike="noStrike" sz="11600" u="none">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b="1" baseline="0" cap="none" i="0" spc="-232" strike="noStrike" sz="11600" u="none">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b="1" baseline="0" cap="none" i="0" spc="-232" strike="noStrike" sz="11600" u="none">
          <a:solidFill>
            <a:srgbClr val="000000"/>
          </a:solidFill>
          <a:uFillTx/>
          <a:latin typeface="+mj-lt"/>
          <a:ea typeface="+mj-ea"/>
          <a:cs typeface="+mj-cs"/>
          <a:sym typeface="Helvetica Neue"/>
        </a:defRPr>
      </a:lvl9pPr>
    </p:titleStyle>
    <p:bodyStyle>
      <a:lvl1pPr marL="0" marR="0" indent="0" algn="l" defTabSz="825500" rtl="0" latinLnBrk="0">
        <a:lnSpc>
          <a:spcPct val="100000"/>
        </a:lnSpc>
        <a:spcBef>
          <a:spcPts val="0"/>
        </a:spcBef>
        <a:spcAft>
          <a:spcPts val="0"/>
        </a:spcAft>
        <a:buClrTx/>
        <a:buSzTx/>
        <a:buFontTx/>
        <a:buNone/>
        <a:tabLst/>
        <a:defRPr b="1" baseline="0" cap="none" i="0" spc="0" strike="noStrike" sz="3600" u="none">
          <a:solidFill>
            <a:srgbClr val="000000"/>
          </a:solidFill>
          <a:uFillTx/>
          <a:latin typeface="+mj-lt"/>
          <a:ea typeface="+mj-ea"/>
          <a:cs typeface="+mj-cs"/>
          <a:sym typeface="Helvetica Neue"/>
        </a:defRPr>
      </a:lvl1pPr>
      <a:lvl2pPr marL="1066800" marR="0" indent="-457200" algn="l" defTabSz="825500" rtl="0" latinLnBrk="0">
        <a:lnSpc>
          <a:spcPct val="100000"/>
        </a:lnSpc>
        <a:spcBef>
          <a:spcPts val="0"/>
        </a:spcBef>
        <a:spcAft>
          <a:spcPts val="0"/>
        </a:spcAft>
        <a:buClrTx/>
        <a:buSzPct val="123000"/>
        <a:buFontTx/>
        <a:buChar char="•"/>
        <a:tabLst/>
        <a:defRPr b="1" baseline="0" cap="none" i="0" spc="0" strike="noStrike" sz="3600" u="none">
          <a:solidFill>
            <a:srgbClr val="000000"/>
          </a:solidFill>
          <a:uFillTx/>
          <a:latin typeface="+mj-lt"/>
          <a:ea typeface="+mj-ea"/>
          <a:cs typeface="+mj-cs"/>
          <a:sym typeface="Helvetica Neue"/>
        </a:defRPr>
      </a:lvl2pPr>
      <a:lvl3pPr marL="1676400" marR="0" indent="-457200" algn="l" defTabSz="825500" rtl="0" latinLnBrk="0">
        <a:lnSpc>
          <a:spcPct val="100000"/>
        </a:lnSpc>
        <a:spcBef>
          <a:spcPts val="0"/>
        </a:spcBef>
        <a:spcAft>
          <a:spcPts val="0"/>
        </a:spcAft>
        <a:buClrTx/>
        <a:buSzPct val="123000"/>
        <a:buFontTx/>
        <a:buChar char="•"/>
        <a:tabLst/>
        <a:defRPr b="1" baseline="0" cap="none" i="0" spc="0" strike="noStrike" sz="3600" u="none">
          <a:solidFill>
            <a:srgbClr val="000000"/>
          </a:solidFill>
          <a:uFillTx/>
          <a:latin typeface="+mj-lt"/>
          <a:ea typeface="+mj-ea"/>
          <a:cs typeface="+mj-cs"/>
          <a:sym typeface="Helvetica Neue"/>
        </a:defRPr>
      </a:lvl3pPr>
      <a:lvl4pPr marL="2286000" marR="0" indent="-457200" algn="l" defTabSz="825500" rtl="0" latinLnBrk="0">
        <a:lnSpc>
          <a:spcPct val="100000"/>
        </a:lnSpc>
        <a:spcBef>
          <a:spcPts val="0"/>
        </a:spcBef>
        <a:spcAft>
          <a:spcPts val="0"/>
        </a:spcAft>
        <a:buClrTx/>
        <a:buSzPct val="123000"/>
        <a:buFontTx/>
        <a:buChar char="•"/>
        <a:tabLst/>
        <a:defRPr b="1" baseline="0" cap="none" i="0" spc="0" strike="noStrike" sz="3600" u="none">
          <a:solidFill>
            <a:srgbClr val="000000"/>
          </a:solidFill>
          <a:uFillTx/>
          <a:latin typeface="+mj-lt"/>
          <a:ea typeface="+mj-ea"/>
          <a:cs typeface="+mj-cs"/>
          <a:sym typeface="Helvetica Neue"/>
        </a:defRPr>
      </a:lvl4pPr>
      <a:lvl5pPr marL="2895600" marR="0" indent="-457200" algn="l" defTabSz="825500" rtl="0" latinLnBrk="0">
        <a:lnSpc>
          <a:spcPct val="100000"/>
        </a:lnSpc>
        <a:spcBef>
          <a:spcPts val="0"/>
        </a:spcBef>
        <a:spcAft>
          <a:spcPts val="0"/>
        </a:spcAft>
        <a:buClrTx/>
        <a:buSzPct val="123000"/>
        <a:buFontTx/>
        <a:buChar char="•"/>
        <a:tabLst/>
        <a:defRPr b="1" baseline="0" cap="none" i="0" spc="0" strike="noStrike" sz="3600" u="none">
          <a:solidFill>
            <a:srgbClr val="000000"/>
          </a:solidFill>
          <a:uFillTx/>
          <a:latin typeface="+mj-lt"/>
          <a:ea typeface="+mj-ea"/>
          <a:cs typeface="+mj-cs"/>
          <a:sym typeface="Helvetica Neue"/>
        </a:defRPr>
      </a:lvl5pPr>
      <a:lvl6pPr marL="3505200" marR="0" indent="-457200" algn="l" defTabSz="825500" rtl="0" latinLnBrk="0">
        <a:lnSpc>
          <a:spcPct val="100000"/>
        </a:lnSpc>
        <a:spcBef>
          <a:spcPts val="0"/>
        </a:spcBef>
        <a:spcAft>
          <a:spcPts val="0"/>
        </a:spcAft>
        <a:buClrTx/>
        <a:buSzPct val="123000"/>
        <a:buFontTx/>
        <a:buChar char="•"/>
        <a:tabLst/>
        <a:defRPr b="1" baseline="0" cap="none" i="0" spc="0" strike="noStrike" sz="3600" u="none">
          <a:solidFill>
            <a:srgbClr val="000000"/>
          </a:solidFill>
          <a:uFillTx/>
          <a:latin typeface="+mj-lt"/>
          <a:ea typeface="+mj-ea"/>
          <a:cs typeface="+mj-cs"/>
          <a:sym typeface="Helvetica Neue"/>
        </a:defRPr>
      </a:lvl6pPr>
      <a:lvl7pPr marL="4114800" marR="0" indent="-457200" algn="l" defTabSz="825500" rtl="0" latinLnBrk="0">
        <a:lnSpc>
          <a:spcPct val="100000"/>
        </a:lnSpc>
        <a:spcBef>
          <a:spcPts val="0"/>
        </a:spcBef>
        <a:spcAft>
          <a:spcPts val="0"/>
        </a:spcAft>
        <a:buClrTx/>
        <a:buSzPct val="123000"/>
        <a:buFontTx/>
        <a:buChar char="•"/>
        <a:tabLst/>
        <a:defRPr b="1" baseline="0" cap="none" i="0" spc="0" strike="noStrike" sz="3600" u="none">
          <a:solidFill>
            <a:srgbClr val="000000"/>
          </a:solidFill>
          <a:uFillTx/>
          <a:latin typeface="+mj-lt"/>
          <a:ea typeface="+mj-ea"/>
          <a:cs typeface="+mj-cs"/>
          <a:sym typeface="Helvetica Neue"/>
        </a:defRPr>
      </a:lvl7pPr>
      <a:lvl8pPr marL="4724400" marR="0" indent="-457200" algn="l" defTabSz="825500" rtl="0" latinLnBrk="0">
        <a:lnSpc>
          <a:spcPct val="100000"/>
        </a:lnSpc>
        <a:spcBef>
          <a:spcPts val="0"/>
        </a:spcBef>
        <a:spcAft>
          <a:spcPts val="0"/>
        </a:spcAft>
        <a:buClrTx/>
        <a:buSzPct val="123000"/>
        <a:buFontTx/>
        <a:buChar char="•"/>
        <a:tabLst/>
        <a:defRPr b="1" baseline="0" cap="none" i="0" spc="0" strike="noStrike" sz="3600" u="none">
          <a:solidFill>
            <a:srgbClr val="000000"/>
          </a:solidFill>
          <a:uFillTx/>
          <a:latin typeface="+mj-lt"/>
          <a:ea typeface="+mj-ea"/>
          <a:cs typeface="+mj-cs"/>
          <a:sym typeface="Helvetica Neue"/>
        </a:defRPr>
      </a:lvl8pPr>
      <a:lvl9pPr marL="5334000" marR="0" indent="-457200" algn="l" defTabSz="825500" rtl="0" latinLnBrk="0">
        <a:lnSpc>
          <a:spcPct val="100000"/>
        </a:lnSpc>
        <a:spcBef>
          <a:spcPts val="0"/>
        </a:spcBef>
        <a:spcAft>
          <a:spcPts val="0"/>
        </a:spcAft>
        <a:buClrTx/>
        <a:buSzPct val="123000"/>
        <a:buFontTx/>
        <a:buChar char="•"/>
        <a:tabLst/>
        <a:defRPr b="1" baseline="0" cap="none" i="0" spc="0" strike="noStrike" sz="3600" u="none">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creativecommons.org/licenses/by-sa/4.0/"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tif"/><Relationship Id="rId4"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tif"/><Relationship Id="rId4" Type="http://schemas.openxmlformats.org/officeDocument/2006/relationships/image" Target="../media/image9.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www.youtube.com/watch?v=x7ozaFbqg00" TargetMode="External"/><Relationship Id="rId4" Type="http://schemas.openxmlformats.org/officeDocument/2006/relationships/video" Target="https://www.youtube.com/embed/x7ozaFbqg00?feature=oembed" TargetMode="External"/><Relationship Id="rId5" Type="http://schemas.openxmlformats.org/officeDocument/2006/relationships/image" Target="../media/image2.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hyperlink" Target="https://www.confluent.io/apache-kafka-vs-confluent/" TargetMode="External"/></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tif"/><Relationship Id="rId4" Type="http://schemas.openxmlformats.org/officeDocument/2006/relationships/image" Target="../media/image11.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tif"/><Relationship Id="rId3" Type="http://schemas.openxmlformats.org/officeDocument/2006/relationships/hyperlink" Target="https://commons.wikimedia.org/wiki/User:Datavizzer" TargetMode="External"/></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3.tif"/><Relationship Id="rId4" Type="http://schemas.openxmlformats.org/officeDocument/2006/relationships/image" Target="../media/image14.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tif"/><Relationship Id="rId3" Type="http://schemas.openxmlformats.org/officeDocument/2006/relationships/image" Target="../media/image16.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hyperlink" Target="https://www.theregister.com/2022/11/11/githubs_copilot_opinion/" TargetMode="External"/></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hyperlink" Target="http://opensource.microsoft.com" TargetMode="External"/></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tif"/><Relationship Id="rId4" Type="http://schemas.openxmlformats.org/officeDocument/2006/relationships/image" Target="../media/image3.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4.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 name="CS 4530/5500…"/>
          <p:cNvSpPr txBox="1"/>
          <p:nvPr>
            <p:ph type="title"/>
          </p:nvPr>
        </p:nvSpPr>
        <p:spPr>
          <a:prstGeom prst="rect">
            <a:avLst/>
          </a:prstGeom>
        </p:spPr>
        <p:txBody>
          <a:bodyPr/>
          <a:lstStyle/>
          <a:p>
            <a:pPr/>
            <a:r>
              <a:t>CS 4530</a:t>
            </a:r>
          </a:p>
          <a:p>
            <a:pPr/>
            <a:r>
              <a:t>Fundamentals of Software Engineering</a:t>
            </a:r>
          </a:p>
          <a:p>
            <a:pPr/>
          </a:p>
          <a:p>
            <a:pPr/>
            <a:r>
              <a:t>Module 17: Open Source Principles</a:t>
            </a:r>
          </a:p>
        </p:txBody>
      </p:sp>
      <p:sp>
        <p:nvSpPr>
          <p:cNvPr id="63" name="Jonathan Bell, Frank Tip, Mitch Wand…"/>
          <p:cNvSpPr txBox="1"/>
          <p:nvPr>
            <p:ph type="body" sz="half" idx="1"/>
          </p:nvPr>
        </p:nvSpPr>
        <p:spPr>
          <a:prstGeom prst="rect">
            <a:avLst/>
          </a:prstGeom>
        </p:spPr>
        <p:txBody>
          <a:bodyPr/>
          <a:lstStyle/>
          <a:p>
            <a:pPr/>
            <a:r>
              <a:t>Jonathan Bell, Adeel Bhutta, Jan Vitek, Mitch Wand</a:t>
            </a:r>
          </a:p>
          <a:p>
            <a:pPr/>
            <a:r>
              <a:t>Khoury College of Computer Sciences</a:t>
            </a:r>
          </a:p>
        </p:txBody>
      </p:sp>
      <p:sp>
        <p:nvSpPr>
          <p:cNvPr id="64" name="Slide Number"/>
          <p:cNvSpPr txBox="1"/>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5" name="Rectangle 5"/>
          <p:cNvSpPr txBox="1"/>
          <p:nvPr/>
        </p:nvSpPr>
        <p:spPr>
          <a:xfrm>
            <a:off x="105566" y="12835870"/>
            <a:ext cx="8443913" cy="483910"/>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p>
            <a:pPr defTabSz="2438337">
              <a:defRPr>
                <a:solidFill>
                  <a:srgbClr val="000000"/>
                </a:solidFill>
                <a:latin typeface="Calibri"/>
                <a:ea typeface="Calibri"/>
                <a:cs typeface="Calibri"/>
                <a:sym typeface="Calibri"/>
              </a:defRPr>
            </a:pPr>
            <a:r>
              <a:t>© 2022 Released under the </a:t>
            </a:r>
            <a:r>
              <a:rPr>
                <a:hlinkClick r:id="rId2" invalidUrl="" action="" tgtFrame="" tooltip="" history="1" highlightClick="0" endSnd="0"/>
              </a:rPr>
              <a:t>CC BY-SA</a:t>
            </a:r>
            <a:r>
              <a:t> license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The Cathedral and the Bazaar (1997)"/>
          <p:cNvSpPr txBox="1"/>
          <p:nvPr>
            <p:ph type="title"/>
          </p:nvPr>
        </p:nvSpPr>
        <p:spPr>
          <a:prstGeom prst="rect">
            <a:avLst/>
          </a:prstGeom>
        </p:spPr>
        <p:txBody>
          <a:bodyPr/>
          <a:lstStyle/>
          <a:p>
            <a:pPr/>
            <a:r>
              <a:t>The Cathedral and the Bazaar (1997)</a:t>
            </a:r>
          </a:p>
        </p:txBody>
      </p:sp>
      <p:sp>
        <p:nvSpPr>
          <p:cNvPr id="123" name="Slide Subtitle"/>
          <p:cNvSpPr txBox="1"/>
          <p:nvPr>
            <p:ph type="body" idx="1"/>
          </p:nvPr>
        </p:nvSpPr>
        <p:spPr>
          <a:xfrm>
            <a:off x="671465" y="1886743"/>
            <a:ext cx="13102445" cy="11035111"/>
          </a:xfrm>
          <a:prstGeom prst="rect">
            <a:avLst/>
          </a:prstGeom>
        </p:spPr>
        <p:txBody>
          <a:bodyPr/>
          <a:lstStyle/>
          <a:p>
            <a:pPr/>
            <a:r>
              <a:t>Eric S Raymond’s 1997 essay compares software development methodologies as a “cathedral” or “bazaar”</a:t>
            </a:r>
          </a:p>
          <a:p>
            <a:pPr/>
            <a:r>
              <a:t>Much OSS today follows “bazaar” model:</a:t>
            </a:r>
          </a:p>
          <a:p>
            <a:pPr lvl="1"/>
            <a:r>
              <a:t>Users treated as co-developers</a:t>
            </a:r>
          </a:p>
          <a:p>
            <a:pPr lvl="1"/>
            <a:r>
              <a:t>Release software early for feedback</a:t>
            </a:r>
          </a:p>
          <a:p>
            <a:pPr lvl="1"/>
            <a:r>
              <a:t>Modularize + reuse components</a:t>
            </a:r>
          </a:p>
          <a:p>
            <a:pPr lvl="1"/>
            <a:r>
              <a:t>Democratic organization</a:t>
            </a:r>
          </a:p>
        </p:txBody>
      </p:sp>
      <p:sp>
        <p:nvSpPr>
          <p:cNvPr id="12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5" name="Image" descr="Image"/>
          <p:cNvPicPr>
            <a:picLocks noChangeAspect="1"/>
          </p:cNvPicPr>
          <p:nvPr/>
        </p:nvPicPr>
        <p:blipFill>
          <a:blip r:embed="rId3">
            <a:extLst/>
          </a:blip>
          <a:srcRect l="0" t="0" r="33890" b="0"/>
          <a:stretch>
            <a:fillRect/>
          </a:stretch>
        </p:blipFill>
        <p:spPr>
          <a:xfrm>
            <a:off x="13562552" y="1759765"/>
            <a:ext cx="10313492" cy="11702884"/>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Netscape: “Collaborating with the Net”"/>
          <p:cNvSpPr txBox="1"/>
          <p:nvPr>
            <p:ph type="title"/>
          </p:nvPr>
        </p:nvSpPr>
        <p:spPr>
          <a:prstGeom prst="rect">
            <a:avLst/>
          </a:prstGeom>
        </p:spPr>
        <p:txBody>
          <a:bodyPr/>
          <a:lstStyle/>
          <a:p>
            <a:pPr/>
            <a:r>
              <a:t>Netscape: “Collaborating with the Net”</a:t>
            </a:r>
          </a:p>
        </p:txBody>
      </p:sp>
      <p:sp>
        <p:nvSpPr>
          <p:cNvPr id="130" name="Slide Subtitle"/>
          <p:cNvSpPr txBox="1"/>
          <p:nvPr>
            <p:ph type="body" idx="1"/>
          </p:nvPr>
        </p:nvSpPr>
        <p:spPr>
          <a:xfrm>
            <a:off x="671465" y="1886743"/>
            <a:ext cx="16401814" cy="11035111"/>
          </a:xfrm>
          <a:prstGeom prst="rect">
            <a:avLst/>
          </a:prstGeom>
        </p:spPr>
        <p:txBody>
          <a:bodyPr/>
          <a:lstStyle/>
          <a:p>
            <a:pPr>
              <a:lnSpc>
                <a:spcPct val="100000"/>
              </a:lnSpc>
            </a:pPr>
            <a:r>
              <a:t>Netscape was dominant web browser early 90’s</a:t>
            </a:r>
          </a:p>
          <a:p>
            <a:pPr>
              <a:lnSpc>
                <a:spcPct val="100000"/>
              </a:lnSpc>
            </a:pPr>
            <a:r>
              <a:t>Business model: free for home and education use, companies pay</a:t>
            </a:r>
          </a:p>
          <a:p>
            <a:pPr>
              <a:lnSpc>
                <a:spcPct val="100000"/>
              </a:lnSpc>
            </a:pPr>
            <a:r>
              <a:t>Microsoft entered browser market with Internet Explorer, bundled with Windows95, soon overtakes Netscape in usage (free with Windows)</a:t>
            </a:r>
          </a:p>
          <a:p>
            <a:pPr>
              <a:lnSpc>
                <a:spcPct val="100000"/>
              </a:lnSpc>
            </a:pPr>
            <a:r>
              <a:t>January 1998: Netscape first company to open source code for proprietary product (Mozilla)</a:t>
            </a:r>
          </a:p>
        </p:txBody>
      </p:sp>
      <p:sp>
        <p:nvSpPr>
          <p:cNvPr id="1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2" name="Image" descr="Image"/>
          <p:cNvPicPr>
            <a:picLocks noChangeAspect="1"/>
          </p:cNvPicPr>
          <p:nvPr/>
        </p:nvPicPr>
        <p:blipFill>
          <a:blip r:embed="rId3">
            <a:extLst/>
          </a:blip>
          <a:srcRect l="0" t="0" r="44284" b="0"/>
          <a:stretch>
            <a:fillRect/>
          </a:stretch>
        </p:blipFill>
        <p:spPr>
          <a:xfrm>
            <a:off x="16688863" y="1411184"/>
            <a:ext cx="7570915" cy="6912343"/>
          </a:xfrm>
          <a:prstGeom prst="rect">
            <a:avLst/>
          </a:prstGeom>
          <a:ln w="12700">
            <a:miter lim="400000"/>
          </a:ln>
        </p:spPr>
      </p:pic>
      <p:sp>
        <p:nvSpPr>
          <p:cNvPr id="133" name="Usage Share of Netscape Navigator"/>
          <p:cNvSpPr txBox="1"/>
          <p:nvPr/>
        </p:nvSpPr>
        <p:spPr>
          <a:xfrm>
            <a:off x="18648523" y="8343699"/>
            <a:ext cx="4993780"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Usage Share of Netscape Navigator</a:t>
            </a:r>
          </a:p>
        </p:txBody>
      </p:sp>
      <p:pic>
        <p:nvPicPr>
          <p:cNvPr id="134" name="Image" descr="Image"/>
          <p:cNvPicPr>
            <a:picLocks noChangeAspect="1"/>
          </p:cNvPicPr>
          <p:nvPr/>
        </p:nvPicPr>
        <p:blipFill>
          <a:blip r:embed="rId4">
            <a:extLst/>
          </a:blip>
          <a:stretch>
            <a:fillRect/>
          </a:stretch>
        </p:blipFill>
        <p:spPr>
          <a:xfrm>
            <a:off x="16910094" y="8871842"/>
            <a:ext cx="7599571" cy="6079656"/>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Open Source”"/>
          <p:cNvSpPr txBox="1"/>
          <p:nvPr>
            <p:ph type="title"/>
          </p:nvPr>
        </p:nvSpPr>
        <p:spPr>
          <a:prstGeom prst="rect">
            <a:avLst/>
          </a:prstGeom>
        </p:spPr>
        <p:txBody>
          <a:bodyPr/>
          <a:lstStyle/>
          <a:p>
            <a:pPr/>
            <a:r>
              <a:t>`Open Source’</a:t>
            </a:r>
          </a:p>
        </p:txBody>
      </p:sp>
      <p:sp>
        <p:nvSpPr>
          <p:cNvPr id="139" name="Slide Subtitle"/>
          <p:cNvSpPr txBox="1"/>
          <p:nvPr>
            <p:ph type="body" idx="1"/>
          </p:nvPr>
        </p:nvSpPr>
        <p:spPr>
          <a:xfrm>
            <a:off x="671465" y="1886743"/>
            <a:ext cx="17660357" cy="11035111"/>
          </a:xfrm>
          <a:prstGeom prst="rect">
            <a:avLst/>
          </a:prstGeom>
        </p:spPr>
        <p:txBody>
          <a:bodyPr/>
          <a:lstStyle/>
          <a:p>
            <a:pPr>
              <a:lnSpc>
                <a:spcPct val="100000"/>
              </a:lnSpc>
            </a:pPr>
            <a:r>
              <a:t>Until Netscape, much of OSS was the FSF and its GPL</a:t>
            </a:r>
          </a:p>
          <a:p>
            <a:pPr>
              <a:lnSpc>
                <a:spcPct val="100000"/>
              </a:lnSpc>
            </a:pPr>
            <a:r>
              <a:rPr>
                <a:solidFill>
                  <a:schemeClr val="accent1">
                    <a:lumOff val="-9999"/>
                  </a:schemeClr>
                </a:solidFill>
              </a:rPr>
              <a:t>Open Source</a:t>
            </a:r>
            <a:r>
              <a:t> coined in 1998 by the Open Source Initiative to capture Netscape’s aim for an open development process</a:t>
            </a:r>
          </a:p>
          <a:p>
            <a:pPr>
              <a:lnSpc>
                <a:spcPct val="100000"/>
              </a:lnSpc>
            </a:pPr>
            <a:r>
              <a:t>Publisher Tim O’Reilly organizes a </a:t>
            </a:r>
            <a:r>
              <a:rPr>
                <a:solidFill>
                  <a:schemeClr val="accent1">
                    <a:lumOff val="-9999"/>
                  </a:schemeClr>
                </a:solidFill>
              </a:rPr>
              <a:t>Freeware Summit</a:t>
            </a:r>
            <a:r>
              <a:t> later in 1998, soon rebranded as </a:t>
            </a:r>
            <a:r>
              <a:rPr>
                <a:solidFill>
                  <a:schemeClr val="accent1">
                    <a:lumOff val="-9999"/>
                  </a:schemeClr>
                </a:solidFill>
              </a:rPr>
              <a:t>Open Source Summit</a:t>
            </a:r>
          </a:p>
          <a:p>
            <a:pPr algn="r">
              <a:lnSpc>
                <a:spcPct val="100000"/>
              </a:lnSpc>
            </a:pPr>
            <a:r>
              <a:rPr i="1">
                <a:solidFill>
                  <a:schemeClr val="accent5">
                    <a:satOff val="-41871"/>
                    <a:lumOff val="-13058"/>
                  </a:schemeClr>
                </a:solidFill>
              </a:rPr>
              <a:t>Open Source is a development methodology; free software is a social movement</a:t>
            </a:r>
            <a:br>
              <a:rPr i="1">
                <a:solidFill>
                  <a:schemeClr val="accent5">
                    <a:satOff val="-41871"/>
                    <a:lumOff val="-13058"/>
                  </a:schemeClr>
                </a:solidFill>
              </a:rPr>
            </a:br>
            <a:r>
              <a:t>— Richard Stallman</a:t>
            </a:r>
          </a:p>
        </p:txBody>
      </p:sp>
      <p:sp>
        <p:nvSpPr>
          <p:cNvPr id="1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1" name="Image" descr="Image"/>
          <p:cNvPicPr>
            <a:picLocks noChangeAspect="1"/>
          </p:cNvPicPr>
          <p:nvPr/>
        </p:nvPicPr>
        <p:blipFill>
          <a:blip r:embed="rId3">
            <a:extLst/>
          </a:blip>
          <a:stretch>
            <a:fillRect/>
          </a:stretch>
        </p:blipFill>
        <p:spPr>
          <a:xfrm>
            <a:off x="18569809" y="5779356"/>
            <a:ext cx="5180238" cy="6386263"/>
          </a:xfrm>
          <a:prstGeom prst="rect">
            <a:avLst/>
          </a:prstGeom>
          <a:ln w="12700">
            <a:miter lim="400000"/>
          </a:ln>
        </p:spPr>
      </p:pic>
      <p:sp>
        <p:nvSpPr>
          <p:cNvPr id="142" name="Tim O’Reilly Photo via Christopher Michel/Flickr, CC BY 2.0"/>
          <p:cNvSpPr txBox="1"/>
          <p:nvPr/>
        </p:nvSpPr>
        <p:spPr>
          <a:xfrm>
            <a:off x="18852965" y="12175945"/>
            <a:ext cx="4186874"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Tim O’Reilly</a:t>
            </a:r>
            <a:br/>
            <a:r>
              <a:t>Photo via Christopher Michel/Flickr, CC BY 2.0</a:t>
            </a:r>
          </a:p>
        </p:txBody>
      </p:sp>
      <p:pic>
        <p:nvPicPr>
          <p:cNvPr id="143" name="Image" descr="Image"/>
          <p:cNvPicPr>
            <a:picLocks noChangeAspect="1"/>
          </p:cNvPicPr>
          <p:nvPr/>
        </p:nvPicPr>
        <p:blipFill>
          <a:blip r:embed="rId4">
            <a:extLst/>
          </a:blip>
          <a:stretch>
            <a:fillRect/>
          </a:stretch>
        </p:blipFill>
        <p:spPr>
          <a:xfrm>
            <a:off x="19041402" y="1628828"/>
            <a:ext cx="3810002" cy="3810002"/>
          </a:xfrm>
          <a:prstGeom prst="rect">
            <a:avLst/>
          </a:prstGeom>
          <a:ln w="12700">
            <a:miter lim="400000"/>
          </a:ln>
        </p:spPr>
      </p:pic>
      <p:sp>
        <p:nvSpPr>
          <p:cNvPr id="144" name="Open source initiative logo"/>
          <p:cNvSpPr txBox="1"/>
          <p:nvPr/>
        </p:nvSpPr>
        <p:spPr>
          <a:xfrm>
            <a:off x="19093268" y="5284903"/>
            <a:ext cx="370626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Open source initiative logo</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Is Open Source a Good Business Model?"/>
          <p:cNvSpPr txBox="1"/>
          <p:nvPr>
            <p:ph type="title"/>
          </p:nvPr>
        </p:nvSpPr>
        <p:spPr>
          <a:prstGeom prst="rect">
            <a:avLst/>
          </a:prstGeom>
        </p:spPr>
        <p:txBody>
          <a:bodyPr/>
          <a:lstStyle/>
          <a:p>
            <a:pPr/>
            <a:r>
              <a:t>Is Open Source a business model?</a:t>
            </a:r>
          </a:p>
        </p:txBody>
      </p:sp>
      <p:sp>
        <p:nvSpPr>
          <p:cNvPr id="149" name="Slide Subtitle"/>
          <p:cNvSpPr txBox="1"/>
          <p:nvPr>
            <p:ph type="body" idx="1"/>
          </p:nvPr>
        </p:nvSpPr>
        <p:spPr>
          <a:prstGeom prst="rect">
            <a:avLst/>
          </a:prstGeom>
        </p:spPr>
        <p:txBody>
          <a:bodyPr/>
          <a:lstStyle/>
          <a:p>
            <a:pPr/>
          </a:p>
        </p:txBody>
      </p:sp>
      <p:sp>
        <p:nvSpPr>
          <p:cNvPr id="1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1" name="Image" descr="Image"/>
          <p:cNvPicPr>
            <a:picLocks noChangeAspect="1"/>
          </p:cNvPicPr>
          <p:nvPr/>
        </p:nvPicPr>
        <p:blipFill>
          <a:blip r:embed="rId3">
            <a:extLst/>
          </a:blip>
          <a:srcRect l="15517" t="4884" r="10752" b="4884"/>
          <a:stretch>
            <a:fillRect/>
          </a:stretch>
        </p:blipFill>
        <p:spPr>
          <a:xfrm>
            <a:off x="115349" y="1926034"/>
            <a:ext cx="7406534" cy="11709541"/>
          </a:xfrm>
          <a:prstGeom prst="rect">
            <a:avLst/>
          </a:prstGeom>
          <a:ln w="12700">
            <a:miter lim="400000"/>
          </a:ln>
        </p:spPr>
      </p:pic>
      <p:pic>
        <p:nvPicPr>
          <p:cNvPr id="152" name="Image" descr="Image"/>
          <p:cNvPicPr>
            <a:picLocks noChangeAspect="1"/>
          </p:cNvPicPr>
          <p:nvPr/>
        </p:nvPicPr>
        <p:blipFill>
          <a:blip r:embed="rId4">
            <a:extLst/>
          </a:blip>
          <a:srcRect l="0" t="0" r="0" b="35449"/>
          <a:stretch>
            <a:fillRect/>
          </a:stretch>
        </p:blipFill>
        <p:spPr>
          <a:xfrm>
            <a:off x="7783314" y="6858461"/>
            <a:ext cx="8817439" cy="4409815"/>
          </a:xfrm>
          <a:prstGeom prst="rect">
            <a:avLst/>
          </a:prstGeom>
          <a:ln w="12700">
            <a:miter lim="400000"/>
          </a:ln>
        </p:spPr>
      </p:pic>
      <p:pic>
        <p:nvPicPr>
          <p:cNvPr id="153" name="Image" descr="Image"/>
          <p:cNvPicPr>
            <a:picLocks noChangeAspect="1"/>
          </p:cNvPicPr>
          <p:nvPr/>
        </p:nvPicPr>
        <p:blipFill>
          <a:blip r:embed="rId5">
            <a:extLst/>
          </a:blip>
          <a:srcRect l="3375" t="0" r="7785" b="9445"/>
          <a:stretch>
            <a:fillRect/>
          </a:stretch>
        </p:blipFill>
        <p:spPr>
          <a:xfrm>
            <a:off x="16301120" y="2670863"/>
            <a:ext cx="8088249" cy="10698362"/>
          </a:xfrm>
          <a:prstGeom prst="rect">
            <a:avLst/>
          </a:prstGeom>
          <a:ln w="12700">
            <a:miter lim="400000"/>
          </a:ln>
        </p:spPr>
      </p:pic>
      <p:pic>
        <p:nvPicPr>
          <p:cNvPr id="154" name="Image" descr="Image"/>
          <p:cNvPicPr>
            <a:picLocks noChangeAspect="1"/>
          </p:cNvPicPr>
          <p:nvPr/>
        </p:nvPicPr>
        <p:blipFill>
          <a:blip r:embed="rId6">
            <a:extLst/>
          </a:blip>
          <a:srcRect l="0" t="0" r="6026" b="0"/>
          <a:stretch>
            <a:fillRect/>
          </a:stretch>
        </p:blipFill>
        <p:spPr>
          <a:xfrm>
            <a:off x="7747859" y="1885581"/>
            <a:ext cx="8327275" cy="4151559"/>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IBM TV Commercial: “Prodigy”"/>
          <p:cNvSpPr txBox="1"/>
          <p:nvPr>
            <p:ph type="title"/>
          </p:nvPr>
        </p:nvSpPr>
        <p:spPr>
          <a:prstGeom prst="rect">
            <a:avLst/>
          </a:prstGeom>
        </p:spPr>
        <p:txBody>
          <a:bodyPr/>
          <a:lstStyle/>
          <a:p>
            <a:pPr/>
            <a:r>
              <a:t>IBM TV Commercial: “Prodigy”</a:t>
            </a:r>
          </a:p>
        </p:txBody>
      </p:sp>
      <p:sp>
        <p:nvSpPr>
          <p:cNvPr id="159" name="Slide Subtitle"/>
          <p:cNvSpPr txBox="1"/>
          <p:nvPr>
            <p:ph type="body" idx="1"/>
          </p:nvPr>
        </p:nvSpPr>
        <p:spPr>
          <a:prstGeom prst="rect">
            <a:avLst/>
          </a:prstGeom>
        </p:spPr>
        <p:txBody>
          <a:bodyPr/>
          <a:lstStyle/>
          <a:p>
            <a:pPr/>
          </a:p>
        </p:txBody>
      </p:sp>
      <p:sp>
        <p:nvSpPr>
          <p:cNvPr id="1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1" name="https://www.youtube.com/watch?v=x7ozaFbqg00"/>
          <p:cNvSpPr txBox="1"/>
          <p:nvPr/>
        </p:nvSpPr>
        <p:spPr>
          <a:xfrm>
            <a:off x="17131666" y="12328973"/>
            <a:ext cx="6899970"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a:hlinkClick r:id="rId3" invalidUrl="" action="" tgtFrame="" tooltip="" history="1" highlightClick="0" endSnd="0"/>
              </a:rPr>
              <a:t>https://www.youtube.com/watch?v=x7ozaFbqg00</a:t>
            </a:r>
            <a:r>
              <a:t>  </a:t>
            </a:r>
          </a:p>
        </p:txBody>
      </p:sp>
      <p:pic>
        <p:nvPicPr>
          <p:cNvPr id="162" name="The Linux Foundation Video Site:: IBM Linux Commercial: The" descr="The Linux Foundation Video Site:: IBM Linux Commercial: The"/>
          <p:cNvPicPr>
            <a:picLocks noChangeAspect="0"/>
          </p:cNvPicPr>
          <p:nvPr>
            <a:videoFile xmlns:mc="http://schemas.openxmlformats.org/markup-compatibility/2006" xmlns:aiw="http://developer.apple.com/namespaces/iwork" r:link="rId4" mc:Ignorable="aiw" aiw:title="The Linux Foundation Video Site:: IBM Linux Commercial: The " aiw:author="The Linux Foundation"/>
          </p:nvPr>
        </p:nvPicPr>
        <p:blipFill>
          <a:blip r:embed="rId5">
            <a:extLst/>
          </a:blip>
          <a:stretch>
            <a:fillRect/>
          </a:stretch>
        </p:blipFill>
        <p:spPr>
          <a:xfrm>
            <a:off x="673513" y="1714564"/>
            <a:ext cx="16360078" cy="1227006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162"/>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16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162"/>
                </p:tgtEl>
              </p:cMediaNode>
            </p:video>
            <p:seq concurrent="1" prevAc="none" nextAc="seek">
              <p:cTn id="12" evtFilter="cancelBubble" nodeType="interactiveSeq" restart="whenNotActive" fill="hold">
                <p:stCondLst>
                  <p:cond delay="0" evt="onClick">
                    <p:tgtEl>
                      <p:spTgt spid="162"/>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162"/>
                                        </p:tgtEl>
                                      </p:cBhvr>
                                    </p:cmd>
                                  </p:childTnLst>
                                </p:cTn>
                              </p:par>
                            </p:childTnLst>
                          </p:cTn>
                        </p:par>
                      </p:childTnLst>
                    </p:cTn>
                  </p:par>
                </p:childTnLst>
              </p:cTn>
              <p:nextCondLst>
                <p:cond delay="0" evt="onClick">
                  <p:tgtEl>
                    <p:spTgt spid="16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Model: “Open Core,” closed plugins"/>
          <p:cNvSpPr txBox="1"/>
          <p:nvPr>
            <p:ph type="title"/>
          </p:nvPr>
        </p:nvSpPr>
        <p:spPr>
          <a:prstGeom prst="rect">
            <a:avLst/>
          </a:prstGeom>
        </p:spPr>
        <p:txBody>
          <a:bodyPr/>
          <a:lstStyle/>
          <a:p>
            <a:pPr/>
            <a:r>
              <a:t>Open core, closed plugins</a:t>
            </a:r>
          </a:p>
        </p:txBody>
      </p:sp>
      <p:sp>
        <p:nvSpPr>
          <p:cNvPr id="167" name="Slide Subtitle"/>
          <p:cNvSpPr txBox="1"/>
          <p:nvPr>
            <p:ph type="body" idx="1"/>
          </p:nvPr>
        </p:nvSpPr>
        <p:spPr>
          <a:prstGeom prst="rect">
            <a:avLst/>
          </a:prstGeom>
        </p:spPr>
        <p:txBody>
          <a:bodyPr/>
          <a:lstStyle/>
          <a:p>
            <a:pPr>
              <a:lnSpc>
                <a:spcPct val="100000"/>
              </a:lnSpc>
            </a:pPr>
            <a:r>
              <a:t>Model: </a:t>
            </a:r>
            <a:r>
              <a:rPr>
                <a:solidFill>
                  <a:schemeClr val="accent5">
                    <a:satOff val="-41871"/>
                    <a:lumOff val="-13058"/>
                  </a:schemeClr>
                </a:solidFill>
              </a:rPr>
              <a:t>core component</a:t>
            </a:r>
            <a:r>
              <a:t> of product is open source; </a:t>
            </a:r>
            <a:r>
              <a:rPr>
                <a:solidFill>
                  <a:schemeClr val="accent5">
                    <a:satOff val="-41871"/>
                    <a:lumOff val="-13058"/>
                  </a:schemeClr>
                </a:solidFill>
              </a:rPr>
              <a:t>plugins</a:t>
            </a:r>
            <a:r>
              <a:t> for a fee</a:t>
            </a:r>
          </a:p>
          <a:p>
            <a:pPr>
              <a:lnSpc>
                <a:spcPct val="100000"/>
              </a:lnSpc>
            </a:pPr>
            <a:r>
              <a:t>Example: Apache Kafka, a distributed message broker (glue in event-based system)</a:t>
            </a:r>
          </a:p>
          <a:p>
            <a:pPr lvl="1"/>
            <a:r>
              <a:t>Product is open source, maintained by Apache foundation, supported by a company</a:t>
            </a:r>
          </a:p>
          <a:p>
            <a:pPr lvl="1"/>
            <a:r>
              <a:t>Confluent provides plugins to connect </a:t>
            </a:r>
            <a:br/>
            <a:r>
              <a:t>Kafka to different systems out-of-the-box</a:t>
            </a:r>
          </a:p>
        </p:txBody>
      </p:sp>
      <p:sp>
        <p:nvSpPr>
          <p:cNvPr id="16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9" name="Image" descr="Image"/>
          <p:cNvPicPr>
            <a:picLocks noChangeAspect="1"/>
          </p:cNvPicPr>
          <p:nvPr/>
        </p:nvPicPr>
        <p:blipFill>
          <a:blip r:embed="rId2">
            <a:extLst/>
          </a:blip>
          <a:srcRect l="0" t="17817" r="0" b="0"/>
          <a:stretch>
            <a:fillRect/>
          </a:stretch>
        </p:blipFill>
        <p:spPr>
          <a:xfrm>
            <a:off x="14037095" y="6494239"/>
            <a:ext cx="10398398" cy="6390536"/>
          </a:xfrm>
          <a:prstGeom prst="rect">
            <a:avLst/>
          </a:prstGeom>
          <a:ln w="12700">
            <a:miter lim="400000"/>
          </a:ln>
        </p:spPr>
      </p:pic>
      <p:sp>
        <p:nvSpPr>
          <p:cNvPr id="170" name="[Screenshot: “Apache Kafka vs Confluent”]"/>
          <p:cNvSpPr txBox="1"/>
          <p:nvPr/>
        </p:nvSpPr>
        <p:spPr>
          <a:xfrm>
            <a:off x="15335753" y="12842874"/>
            <a:ext cx="587469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r>
              <a:rPr>
                <a:hlinkClick r:id="rId3" invalidUrl="" action="" tgtFrame="" tooltip="" history="1" highlightClick="0" endSnd="0"/>
              </a:rPr>
              <a:t>Screenshot: “Apache Kafka vs Confluent”</a:t>
            </a:r>
            <a:r>
              <a:t>]</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Model: Open Source as a Utility"/>
          <p:cNvSpPr txBox="1"/>
          <p:nvPr>
            <p:ph type="title"/>
          </p:nvPr>
        </p:nvSpPr>
        <p:spPr>
          <a:prstGeom prst="rect">
            <a:avLst/>
          </a:prstGeom>
        </p:spPr>
        <p:txBody>
          <a:bodyPr/>
          <a:lstStyle/>
          <a:p>
            <a:pPr/>
            <a:r>
              <a:t>Model: Open Source as a Utility</a:t>
            </a:r>
          </a:p>
        </p:txBody>
      </p:sp>
      <p:sp>
        <p:nvSpPr>
          <p:cNvPr id="173" name="Slide Subtitle"/>
          <p:cNvSpPr txBox="1"/>
          <p:nvPr>
            <p:ph type="body" idx="1"/>
          </p:nvPr>
        </p:nvSpPr>
        <p:spPr>
          <a:prstGeom prst="rect">
            <a:avLst/>
          </a:prstGeom>
        </p:spPr>
        <p:txBody>
          <a:bodyPr/>
          <a:lstStyle/>
          <a:p>
            <a:pPr>
              <a:lnSpc>
                <a:spcPct val="100000"/>
              </a:lnSpc>
            </a:pPr>
            <a:r>
              <a:t>The largest, most successful open source projects implement utility infrastructure:</a:t>
            </a:r>
          </a:p>
          <a:p>
            <a:pPr lvl="1"/>
            <a:r>
              <a:t>Operating systems, web servers, logging libraries, programming languages</a:t>
            </a:r>
          </a:p>
          <a:p>
            <a:pPr lvl="1"/>
            <a:r>
              <a:rPr>
                <a:solidFill>
                  <a:schemeClr val="accent5">
                    <a:satOff val="-41871"/>
                    <a:lumOff val="-13058"/>
                  </a:schemeClr>
                </a:solidFill>
              </a:rPr>
              <a:t>Business model</a:t>
            </a:r>
            <a:r>
              <a:t>: build and sell products and services using those utilities, contribute improvements back to the ecosystem</a:t>
            </a:r>
          </a:p>
          <a:p>
            <a:pPr lvl="1"/>
            <a:r>
              <a:t>Many companies provide specialized </a:t>
            </a:r>
            <a:r>
              <a:rPr i="1">
                <a:solidFill>
                  <a:schemeClr val="accent5">
                    <a:satOff val="-41871"/>
                    <a:lumOff val="-13058"/>
                  </a:schemeClr>
                </a:solidFill>
              </a:rPr>
              <a:t>distributions</a:t>
            </a:r>
            <a:r>
              <a:t> of these open source infrastructure and specialized tools to improve them; support upstream project</a:t>
            </a:r>
          </a:p>
        </p:txBody>
      </p:sp>
      <p:sp>
        <p:nvSpPr>
          <p:cNvPr id="1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5" name="Image" descr="Image"/>
          <p:cNvPicPr>
            <a:picLocks noChangeAspect="1"/>
          </p:cNvPicPr>
          <p:nvPr/>
        </p:nvPicPr>
        <p:blipFill>
          <a:blip r:embed="rId3">
            <a:extLst/>
          </a:blip>
          <a:stretch>
            <a:fillRect/>
          </a:stretch>
        </p:blipFill>
        <p:spPr>
          <a:xfrm>
            <a:off x="7879859" y="10045010"/>
            <a:ext cx="9872741" cy="2334495"/>
          </a:xfrm>
          <a:prstGeom prst="rect">
            <a:avLst/>
          </a:prstGeom>
          <a:ln w="12700">
            <a:miter lim="400000"/>
          </a:ln>
        </p:spPr>
      </p:pic>
      <p:pic>
        <p:nvPicPr>
          <p:cNvPr id="176" name="Image" descr="Image"/>
          <p:cNvPicPr>
            <a:picLocks noChangeAspect="1"/>
          </p:cNvPicPr>
          <p:nvPr/>
        </p:nvPicPr>
        <p:blipFill>
          <a:blip r:embed="rId4">
            <a:extLst/>
          </a:blip>
          <a:stretch>
            <a:fillRect/>
          </a:stretch>
        </p:blipFill>
        <p:spPr>
          <a:xfrm>
            <a:off x="18224524" y="8091113"/>
            <a:ext cx="5840213" cy="5840212"/>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The Open Source Browser Wars"/>
          <p:cNvSpPr txBox="1"/>
          <p:nvPr>
            <p:ph type="title"/>
          </p:nvPr>
        </p:nvSpPr>
        <p:spPr>
          <a:prstGeom prst="rect">
            <a:avLst/>
          </a:prstGeom>
        </p:spPr>
        <p:txBody>
          <a:bodyPr/>
          <a:lstStyle/>
          <a:p>
            <a:pPr/>
            <a:r>
              <a:t>OSS browser wars</a:t>
            </a:r>
          </a:p>
        </p:txBody>
      </p:sp>
      <p:sp>
        <p:nvSpPr>
          <p:cNvPr id="181" name="Slide Subtitle"/>
          <p:cNvSpPr txBox="1"/>
          <p:nvPr>
            <p:ph type="body" sz="half" idx="1"/>
          </p:nvPr>
        </p:nvSpPr>
        <p:spPr>
          <a:xfrm>
            <a:off x="671465" y="1886743"/>
            <a:ext cx="11519361" cy="11035111"/>
          </a:xfrm>
          <a:prstGeom prst="rect">
            <a:avLst/>
          </a:prstGeom>
        </p:spPr>
        <p:txBody>
          <a:bodyPr/>
          <a:lstStyle/>
          <a:p>
            <a:pPr>
              <a:lnSpc>
                <a:spcPct val="100000"/>
              </a:lnSpc>
            </a:pPr>
            <a:r>
              <a:t>Firefox lost to Chrome and Safari</a:t>
            </a:r>
          </a:p>
          <a:p>
            <a:pPr lvl="1"/>
            <a:r>
              <a:t>Chrome’s core = Chromium OSS</a:t>
            </a:r>
          </a:p>
          <a:p>
            <a:pPr lvl="1"/>
            <a:r>
              <a:t>Safari’s core = Webkit OSS</a:t>
            </a:r>
          </a:p>
          <a:p>
            <a:pPr lvl="1"/>
            <a:r>
              <a:t>Microsoft’s Edge core = Chromium</a:t>
            </a:r>
          </a:p>
          <a:p>
            <a:pPr>
              <a:lnSpc>
                <a:spcPct val="100000"/>
              </a:lnSpc>
            </a:pPr>
            <a:r>
              <a:t>How do browsers differentiate?</a:t>
            </a:r>
          </a:p>
          <a:p>
            <a:pPr>
              <a:lnSpc>
                <a:spcPct val="100000"/>
              </a:lnSpc>
            </a:pPr>
            <a:r>
              <a:t>Why is there more than one?</a:t>
            </a:r>
          </a:p>
        </p:txBody>
      </p:sp>
      <p:sp>
        <p:nvSpPr>
          <p:cNvPr id="18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3" name="Image" descr="Image"/>
          <p:cNvPicPr>
            <a:picLocks noChangeAspect="1"/>
          </p:cNvPicPr>
          <p:nvPr/>
        </p:nvPicPr>
        <p:blipFill>
          <a:blip r:embed="rId2">
            <a:extLst/>
          </a:blip>
          <a:stretch>
            <a:fillRect/>
          </a:stretch>
        </p:blipFill>
        <p:spPr>
          <a:xfrm>
            <a:off x="12131575" y="3171344"/>
            <a:ext cx="12242161" cy="9793732"/>
          </a:xfrm>
          <a:prstGeom prst="rect">
            <a:avLst/>
          </a:prstGeom>
          <a:ln w="12700">
            <a:miter lim="400000"/>
          </a:ln>
        </p:spPr>
      </p:pic>
      <p:sp>
        <p:nvSpPr>
          <p:cNvPr id="184" name="[By Datavizzer, CC BY-SA 4.0]"/>
          <p:cNvSpPr txBox="1"/>
          <p:nvPr/>
        </p:nvSpPr>
        <p:spPr>
          <a:xfrm>
            <a:off x="17332080" y="12842874"/>
            <a:ext cx="4219873"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[By </a:t>
            </a:r>
            <a:r>
              <a:rPr>
                <a:hlinkClick r:id="rId3" invalidUrl="" action="" tgtFrame="" tooltip="" history="1" highlightClick="0" endSnd="0"/>
              </a:rPr>
              <a:t>Datavizzer</a:t>
            </a:r>
            <a:r>
              <a:t>, CC BY-SA 4.0]</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Where do laws come to play in open source?"/>
          <p:cNvSpPr txBox="1"/>
          <p:nvPr>
            <p:ph type="title"/>
          </p:nvPr>
        </p:nvSpPr>
        <p:spPr>
          <a:prstGeom prst="rect">
            <a:avLst/>
          </a:prstGeom>
        </p:spPr>
        <p:txBody>
          <a:bodyPr/>
          <a:lstStyle/>
          <a:p>
            <a:pPr/>
            <a:r>
              <a:t>Laws and open source?</a:t>
            </a:r>
          </a:p>
        </p:txBody>
      </p:sp>
      <p:sp>
        <p:nvSpPr>
          <p:cNvPr id="187" name="Slide Subtitle"/>
          <p:cNvSpPr txBox="1"/>
          <p:nvPr>
            <p:ph type="body" idx="1"/>
          </p:nvPr>
        </p:nvSpPr>
        <p:spPr>
          <a:prstGeom prst="rect">
            <a:avLst/>
          </a:prstGeom>
        </p:spPr>
        <p:txBody>
          <a:bodyPr/>
          <a:lstStyle/>
          <a:p>
            <a:pPr>
              <a:lnSpc>
                <a:spcPct val="100000"/>
              </a:lnSpc>
            </a:pPr>
            <a:r>
              <a:rPr i="1">
                <a:solidFill>
                  <a:schemeClr val="accent5">
                    <a:satOff val="-41871"/>
                    <a:lumOff val="-13058"/>
                  </a:schemeClr>
                </a:solidFill>
              </a:rPr>
              <a:t>Copyright</a:t>
            </a:r>
            <a:r>
              <a:t> protects creative, intellectual and artistic works — including software</a:t>
            </a:r>
          </a:p>
          <a:p>
            <a:pPr>
              <a:lnSpc>
                <a:spcPct val="100000"/>
              </a:lnSpc>
            </a:pPr>
            <a:r>
              <a:t>Alternative: </a:t>
            </a:r>
            <a:r>
              <a:rPr i="1">
                <a:solidFill>
                  <a:schemeClr val="accent5">
                    <a:satOff val="-41871"/>
                    <a:lumOff val="-13058"/>
                  </a:schemeClr>
                </a:solidFill>
              </a:rPr>
              <a:t>public domain</a:t>
            </a:r>
            <a:r>
              <a:t> (nobody may claim exclusive property rights)</a:t>
            </a:r>
          </a:p>
          <a:p>
            <a:pPr>
              <a:lnSpc>
                <a:spcPct val="100000"/>
              </a:lnSpc>
            </a:pPr>
            <a:r>
              <a:rPr i="1">
                <a:solidFill>
                  <a:schemeClr val="accent5">
                    <a:satOff val="-41871"/>
                    <a:lumOff val="-13058"/>
                  </a:schemeClr>
                </a:solidFill>
              </a:rPr>
              <a:t>Trademark</a:t>
            </a:r>
            <a:r>
              <a:t> protects the name and logo of a product</a:t>
            </a:r>
          </a:p>
          <a:p>
            <a:pPr>
              <a:lnSpc>
                <a:spcPct val="100000"/>
              </a:lnSpc>
            </a:pPr>
            <a:r>
              <a:t>OSS is generally copyrighted, with copyright retained by contributors or assigned to entity that maintains it</a:t>
            </a:r>
          </a:p>
          <a:p>
            <a:pPr>
              <a:lnSpc>
                <a:spcPct val="100000"/>
              </a:lnSpc>
            </a:pPr>
            <a:r>
              <a:t>Copyright holder can grant a </a:t>
            </a:r>
            <a:r>
              <a:rPr i="1">
                <a:solidFill>
                  <a:schemeClr val="accent5">
                    <a:satOff val="-41871"/>
                    <a:lumOff val="-13058"/>
                  </a:schemeClr>
                </a:solidFill>
              </a:rPr>
              <a:t>license for use</a:t>
            </a:r>
            <a:r>
              <a:t>, placing restrictions on how it can be used (perhaps for a fee)</a:t>
            </a:r>
          </a:p>
          <a:p>
            <a:pPr>
              <a:lnSpc>
                <a:spcPct val="100000"/>
              </a:lnSpc>
            </a:pPr>
            <a:r>
              <a:t>Common OS licenses: MIT, BSD, Apache, GPL</a:t>
            </a:r>
          </a:p>
        </p:txBody>
      </p:sp>
      <p:sp>
        <p:nvSpPr>
          <p:cNvPr id="18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Licensing: Copyleft vs permissive"/>
          <p:cNvSpPr txBox="1"/>
          <p:nvPr>
            <p:ph type="title"/>
          </p:nvPr>
        </p:nvSpPr>
        <p:spPr>
          <a:prstGeom prst="rect">
            <a:avLst/>
          </a:prstGeom>
        </p:spPr>
        <p:txBody>
          <a:bodyPr/>
          <a:lstStyle/>
          <a:p>
            <a:pPr/>
            <a:r>
              <a:t>Copyleft v. permissive</a:t>
            </a:r>
          </a:p>
        </p:txBody>
      </p:sp>
      <p:sp>
        <p:nvSpPr>
          <p:cNvPr id="193" name="Slide Subtitle"/>
          <p:cNvSpPr txBox="1"/>
          <p:nvPr>
            <p:ph type="body" idx="1"/>
          </p:nvPr>
        </p:nvSpPr>
        <p:spPr>
          <a:prstGeom prst="rect">
            <a:avLst/>
          </a:prstGeom>
        </p:spPr>
        <p:txBody>
          <a:bodyPr/>
          <a:lstStyle/>
          <a:p>
            <a:pPr>
              <a:lnSpc>
                <a:spcPct val="100000"/>
              </a:lnSpc>
            </a:pPr>
            <a:r>
              <a:t>Can I </a:t>
            </a:r>
            <a:r>
              <a:rPr i="1">
                <a:solidFill>
                  <a:schemeClr val="accent5">
                    <a:satOff val="-41871"/>
                    <a:lumOff val="-13058"/>
                  </a:schemeClr>
                </a:solidFill>
              </a:rPr>
              <a:t>combine</a:t>
            </a:r>
            <a:r>
              <a:t> OSS with my product, releasing my product under a different license (perhaps not even OS)?</a:t>
            </a:r>
          </a:p>
          <a:p>
            <a:pPr>
              <a:lnSpc>
                <a:spcPct val="100000"/>
              </a:lnSpc>
            </a:pPr>
            <a:r>
              <a:rPr i="1">
                <a:solidFill>
                  <a:schemeClr val="accent5">
                    <a:satOff val="-41871"/>
                    <a:lumOff val="-13058"/>
                  </a:schemeClr>
                </a:solidFill>
              </a:rPr>
              <a:t>Permissive licenses</a:t>
            </a:r>
            <a:r>
              <a:t> encourage adoption by permitting this practice</a:t>
            </a:r>
          </a:p>
          <a:p>
            <a:pPr>
              <a:lnSpc>
                <a:spcPct val="100000"/>
              </a:lnSpc>
            </a:pPr>
            <a:r>
              <a:rPr i="1">
                <a:solidFill>
                  <a:schemeClr val="accent5">
                    <a:satOff val="-41871"/>
                    <a:lumOff val="-13058"/>
                  </a:schemeClr>
                </a:solidFill>
              </a:rPr>
              <a:t>Copyleft</a:t>
            </a:r>
            <a:r>
              <a:t> “protects the commons” by having all linked code under same license</a:t>
            </a:r>
          </a:p>
          <a:p>
            <a:pPr>
              <a:lnSpc>
                <a:spcPct val="100000"/>
              </a:lnSpc>
            </a:pPr>
            <a:r>
              <a:t>Philosophy: </a:t>
            </a:r>
            <a:r>
              <a:rPr i="1"/>
              <a:t>do we force participation, or try to grow/incentivize it in other ways?</a:t>
            </a:r>
          </a:p>
        </p:txBody>
      </p:sp>
      <p:sp>
        <p:nvSpPr>
          <p:cNvPr id="1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 name="Learning Goals"/>
          <p:cNvSpPr txBox="1"/>
          <p:nvPr>
            <p:ph type="title"/>
          </p:nvPr>
        </p:nvSpPr>
        <p:spPr>
          <a:prstGeom prst="rect">
            <a:avLst/>
          </a:prstGeom>
        </p:spPr>
        <p:txBody>
          <a:bodyPr/>
          <a:lstStyle/>
          <a:p>
            <a:pPr/>
            <a:r>
              <a:t>Learning Goals</a:t>
            </a:r>
          </a:p>
        </p:txBody>
      </p:sp>
      <p:sp>
        <p:nvSpPr>
          <p:cNvPr id="68" name="By the end of this lesson, you should be able to…"/>
          <p:cNvSpPr txBox="1"/>
          <p:nvPr>
            <p:ph type="body" idx="1"/>
          </p:nvPr>
        </p:nvSpPr>
        <p:spPr>
          <a:xfrm>
            <a:off x="671465" y="1886743"/>
            <a:ext cx="23781168" cy="11035111"/>
          </a:xfrm>
          <a:prstGeom prst="rect">
            <a:avLst/>
          </a:prstGeom>
        </p:spPr>
        <p:txBody>
          <a:bodyPr/>
          <a:lstStyle/>
          <a:p>
            <a:pPr>
              <a:lnSpc>
                <a:spcPct val="100000"/>
              </a:lnSpc>
            </a:pPr>
            <a:r>
              <a:t>By the end of this lesson, you should be able to…</a:t>
            </a:r>
          </a:p>
          <a:p>
            <a:pPr lvl="1"/>
            <a:r>
              <a:t>Understand terminology and explain open source culture and principles</a:t>
            </a:r>
          </a:p>
          <a:p>
            <a:pPr lvl="1"/>
            <a:r>
              <a:t>Opine on philosophical/political debate between open source and proprietary principles</a:t>
            </a:r>
          </a:p>
          <a:p>
            <a:pPr lvl="1"/>
            <a:r>
              <a:t>Reason about tradeoffs of different open source licenses and business model</a:t>
            </a:r>
          </a:p>
        </p:txBody>
      </p:sp>
      <p:sp>
        <p:nvSpPr>
          <p:cNvPr id="69" name="Slide Number"/>
          <p:cNvSpPr txBox="1"/>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Model: Dual Licensing"/>
          <p:cNvSpPr txBox="1"/>
          <p:nvPr>
            <p:ph type="title"/>
          </p:nvPr>
        </p:nvSpPr>
        <p:spPr>
          <a:prstGeom prst="rect">
            <a:avLst/>
          </a:prstGeom>
        </p:spPr>
        <p:txBody>
          <a:bodyPr/>
          <a:lstStyle/>
          <a:p>
            <a:pPr/>
            <a:r>
              <a:t>Dual licensing</a:t>
            </a:r>
          </a:p>
        </p:txBody>
      </p:sp>
      <p:sp>
        <p:nvSpPr>
          <p:cNvPr id="199" name="Slide Subtitle"/>
          <p:cNvSpPr txBox="1"/>
          <p:nvPr>
            <p:ph type="body" idx="1"/>
          </p:nvPr>
        </p:nvSpPr>
        <p:spPr>
          <a:prstGeom prst="rect">
            <a:avLst/>
          </a:prstGeom>
        </p:spPr>
        <p:txBody>
          <a:bodyPr/>
          <a:lstStyle/>
          <a:p>
            <a:pPr>
              <a:lnSpc>
                <a:spcPct val="100000"/>
              </a:lnSpc>
            </a:pPr>
            <a:r>
              <a:rPr>
                <a:solidFill>
                  <a:schemeClr val="accent5">
                    <a:satOff val="-41871"/>
                    <a:lumOff val="-13058"/>
                  </a:schemeClr>
                </a:solidFill>
              </a:rPr>
              <a:t>Model</a:t>
            </a:r>
            <a:r>
              <a:t>: Offer a free copyleft license to encourage adoption, prevent competitors from improving it without sharing improvements.</a:t>
            </a:r>
          </a:p>
          <a:p>
            <a:pPr>
              <a:lnSpc>
                <a:spcPct val="100000"/>
              </a:lnSpc>
            </a:pPr>
            <a:r>
              <a:t>Offer custom, more permissive licenses to third parties willing to pay for that </a:t>
            </a:r>
          </a:p>
          <a:p>
            <a:pPr>
              <a:lnSpc>
                <a:spcPct val="100000"/>
              </a:lnSpc>
            </a:pPr>
            <a:r>
              <a:t>Only possible when there is a single copyright owner, </a:t>
            </a:r>
            <a:br/>
            <a:r>
              <a:t>who can unilaterally change license</a:t>
            </a:r>
          </a:p>
          <a:p>
            <a:pPr>
              <a:lnSpc>
                <a:spcPct val="100000"/>
              </a:lnSpc>
            </a:pPr>
            <a:r>
              <a:t>Risk of losing control of the copyleft portion: nothing </a:t>
            </a:r>
            <a:br/>
            <a:r>
              <a:t>to stop the community from forking it</a:t>
            </a:r>
          </a:p>
          <a:p>
            <a:pPr>
              <a:lnSpc>
                <a:spcPct val="100000"/>
              </a:lnSpc>
            </a:pPr>
            <a:r>
              <a:t>Examples: MySQL, Qt</a:t>
            </a:r>
          </a:p>
        </p:txBody>
      </p:sp>
      <p:sp>
        <p:nvSpPr>
          <p:cNvPr id="20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1" name="Image" descr="Image"/>
          <p:cNvPicPr>
            <a:picLocks noChangeAspect="1"/>
          </p:cNvPicPr>
          <p:nvPr/>
        </p:nvPicPr>
        <p:blipFill>
          <a:blip r:embed="rId3">
            <a:extLst/>
          </a:blip>
          <a:stretch>
            <a:fillRect/>
          </a:stretch>
        </p:blipFill>
        <p:spPr>
          <a:xfrm>
            <a:off x="14463338" y="5102395"/>
            <a:ext cx="9607447" cy="4972607"/>
          </a:xfrm>
          <a:prstGeom prst="rect">
            <a:avLst/>
          </a:prstGeom>
          <a:ln w="12700">
            <a:miter lim="400000"/>
          </a:ln>
        </p:spPr>
      </p:pic>
      <p:pic>
        <p:nvPicPr>
          <p:cNvPr id="202" name="Image" descr="Image"/>
          <p:cNvPicPr>
            <a:picLocks noChangeAspect="1"/>
          </p:cNvPicPr>
          <p:nvPr/>
        </p:nvPicPr>
        <p:blipFill>
          <a:blip r:embed="rId4">
            <a:extLst/>
          </a:blip>
          <a:stretch>
            <a:fillRect/>
          </a:stretch>
        </p:blipFill>
        <p:spPr>
          <a:xfrm>
            <a:off x="7861070" y="9788084"/>
            <a:ext cx="5028748" cy="3687749"/>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Model: Hosted Open Source Products As A Service"/>
          <p:cNvSpPr txBox="1"/>
          <p:nvPr>
            <p:ph type="title"/>
          </p:nvPr>
        </p:nvSpPr>
        <p:spPr>
          <a:prstGeom prst="rect">
            <a:avLst/>
          </a:prstGeom>
        </p:spPr>
        <p:txBody>
          <a:bodyPr/>
          <a:lstStyle/>
          <a:p>
            <a:pPr/>
            <a:r>
              <a:t>Hosted OSS products as a service</a:t>
            </a:r>
          </a:p>
        </p:txBody>
      </p:sp>
      <p:sp>
        <p:nvSpPr>
          <p:cNvPr id="207" name="Slide Subtitle"/>
          <p:cNvSpPr txBox="1"/>
          <p:nvPr>
            <p:ph type="body" idx="1"/>
          </p:nvPr>
        </p:nvSpPr>
        <p:spPr>
          <a:prstGeom prst="rect">
            <a:avLst/>
          </a:prstGeom>
        </p:spPr>
        <p:txBody>
          <a:bodyPr/>
          <a:lstStyle/>
          <a:p>
            <a:pPr>
              <a:lnSpc>
                <a:spcPct val="100000"/>
              </a:lnSpc>
            </a:pPr>
            <a:r>
              <a:rPr>
                <a:solidFill>
                  <a:schemeClr val="accent5">
                    <a:satOff val="-41871"/>
                    <a:lumOff val="-13058"/>
                  </a:schemeClr>
                </a:solidFill>
              </a:rPr>
              <a:t>Model</a:t>
            </a:r>
            <a:r>
              <a:t>: Creators of OSS provide a cloud hosted, “fully managed” installation as a service</a:t>
            </a:r>
          </a:p>
          <a:p>
            <a:pPr>
              <a:lnSpc>
                <a:spcPct val="100000"/>
              </a:lnSpc>
            </a:pPr>
            <a:r>
              <a:t>Risk: What is your competitive advantage over cloud utility providers?</a:t>
            </a:r>
          </a:p>
          <a:p>
            <a:pPr lvl="1"/>
            <a:r>
              <a:t>Amazon improve your GPL code without sharing because it </a:t>
            </a:r>
            <a:br/>
            <a:r>
              <a:t>is not distributing it (operates it as a service)</a:t>
            </a:r>
          </a:p>
          <a:p>
            <a:pPr>
              <a:lnSpc>
                <a:spcPct val="100000"/>
              </a:lnSpc>
            </a:pPr>
            <a:r>
              <a:t>Example: MongoDB Atlas (document-oriented database)</a:t>
            </a:r>
          </a:p>
          <a:p>
            <a:pPr lvl="1"/>
            <a:r>
              <a:t>MongoDB created a new copyleft license for providers </a:t>
            </a:r>
            <a:br/>
            <a:r>
              <a:t>operating MongoDB as a service</a:t>
            </a:r>
          </a:p>
          <a:p>
            <a:pPr lvl="1"/>
            <a:r>
              <a:t>Amazon forked GPL’ed MongoDB</a:t>
            </a:r>
          </a:p>
        </p:txBody>
      </p:sp>
      <p:sp>
        <p:nvSpPr>
          <p:cNvPr id="2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9" name="Image" descr="Image"/>
          <p:cNvPicPr>
            <a:picLocks noChangeAspect="1"/>
          </p:cNvPicPr>
          <p:nvPr/>
        </p:nvPicPr>
        <p:blipFill>
          <a:blip r:embed="rId2">
            <a:extLst/>
          </a:blip>
          <a:stretch>
            <a:fillRect/>
          </a:stretch>
        </p:blipFill>
        <p:spPr>
          <a:xfrm>
            <a:off x="13077899" y="9278886"/>
            <a:ext cx="5705357" cy="4279019"/>
          </a:xfrm>
          <a:prstGeom prst="rect">
            <a:avLst/>
          </a:prstGeom>
          <a:ln w="12700">
            <a:miter lim="400000"/>
          </a:ln>
        </p:spPr>
      </p:pic>
      <p:pic>
        <p:nvPicPr>
          <p:cNvPr id="210" name="Image" descr="Image"/>
          <p:cNvPicPr>
            <a:picLocks noChangeAspect="1"/>
          </p:cNvPicPr>
          <p:nvPr/>
        </p:nvPicPr>
        <p:blipFill>
          <a:blip r:embed="rId3">
            <a:extLst/>
          </a:blip>
          <a:stretch>
            <a:fillRect/>
          </a:stretch>
        </p:blipFill>
        <p:spPr>
          <a:xfrm>
            <a:off x="18526928" y="5621320"/>
            <a:ext cx="5872021" cy="5872021"/>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uccessful Open Source Projects Have Strong Communities"/>
          <p:cNvSpPr txBox="1"/>
          <p:nvPr>
            <p:ph type="title"/>
          </p:nvPr>
        </p:nvSpPr>
        <p:spPr>
          <a:prstGeom prst="rect">
            <a:avLst/>
          </a:prstGeom>
        </p:spPr>
        <p:txBody>
          <a:bodyPr/>
          <a:lstStyle/>
          <a:p>
            <a:pPr/>
            <a:r>
              <a:t>Successful OSS have strong communities</a:t>
            </a:r>
          </a:p>
        </p:txBody>
      </p:sp>
      <p:sp>
        <p:nvSpPr>
          <p:cNvPr id="213" name="Slide Subtitle"/>
          <p:cNvSpPr txBox="1"/>
          <p:nvPr>
            <p:ph type="body" idx="1"/>
          </p:nvPr>
        </p:nvSpPr>
        <p:spPr>
          <a:prstGeom prst="rect">
            <a:avLst/>
          </a:prstGeom>
        </p:spPr>
        <p:txBody>
          <a:bodyPr/>
          <a:lstStyle/>
          <a:p>
            <a:pPr>
              <a:lnSpc>
                <a:spcPct val="100000"/>
              </a:lnSpc>
            </a:pPr>
            <a:r>
              <a:t>OS projects thrive when </a:t>
            </a:r>
            <a:r>
              <a:rPr i="1">
                <a:solidFill>
                  <a:schemeClr val="accent5">
                    <a:satOff val="-41871"/>
                    <a:lumOff val="-13058"/>
                  </a:schemeClr>
                </a:solidFill>
              </a:rPr>
              <a:t>community</a:t>
            </a:r>
            <a:r>
              <a:t> surrounding them contributes to push the project forward</a:t>
            </a:r>
          </a:p>
          <a:p>
            <a:pPr>
              <a:lnSpc>
                <a:spcPct val="100000"/>
              </a:lnSpc>
            </a:pPr>
            <a:r>
              <a:rPr>
                <a:solidFill>
                  <a:schemeClr val="accent5">
                    <a:satOff val="-41871"/>
                    <a:lumOff val="-13058"/>
                  </a:schemeClr>
                </a:solidFill>
              </a:rPr>
              <a:t>Communities</a:t>
            </a:r>
            <a:r>
              <a:t> form around collective ownership (even if it’s only perceived)</a:t>
            </a:r>
          </a:p>
          <a:p>
            <a:pPr>
              <a:lnSpc>
                <a:spcPct val="100000"/>
              </a:lnSpc>
            </a:pPr>
            <a:r>
              <a:rPr>
                <a:solidFill>
                  <a:schemeClr val="accent5">
                    <a:satOff val="-41871"/>
                    <a:lumOff val="-13058"/>
                  </a:schemeClr>
                </a:solidFill>
              </a:rPr>
              <a:t>Contributors</a:t>
            </a:r>
            <a:r>
              <a:t> bring more than code: also documentation, support, and outreach</a:t>
            </a:r>
          </a:p>
          <a:p>
            <a:pPr>
              <a:lnSpc>
                <a:spcPct val="100000"/>
              </a:lnSpc>
            </a:pPr>
            <a:r>
              <a:t>Community/ownership models:</a:t>
            </a:r>
          </a:p>
          <a:p>
            <a:pPr lvl="1"/>
            <a:r>
              <a:t>Corporate owner, community outreach/involvement (MySQL, MongoDB)</a:t>
            </a:r>
          </a:p>
          <a:p>
            <a:pPr lvl="1"/>
            <a:r>
              <a:t>Foundation owner, corporate sponsors (GNU, Linux)</a:t>
            </a:r>
          </a:p>
        </p:txBody>
      </p:sp>
      <p:sp>
        <p:nvSpPr>
          <p:cNvPr id="2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When communities move on: Forks"/>
          <p:cNvSpPr txBox="1"/>
          <p:nvPr>
            <p:ph type="title"/>
          </p:nvPr>
        </p:nvSpPr>
        <p:spPr>
          <a:prstGeom prst="rect">
            <a:avLst/>
          </a:prstGeom>
        </p:spPr>
        <p:txBody>
          <a:bodyPr/>
          <a:lstStyle/>
          <a:p>
            <a:pPr/>
            <a:r>
              <a:t>When communities move on: Forks</a:t>
            </a:r>
          </a:p>
        </p:txBody>
      </p:sp>
      <p:sp>
        <p:nvSpPr>
          <p:cNvPr id="219" name="Slide Subtitle"/>
          <p:cNvSpPr txBox="1"/>
          <p:nvPr>
            <p:ph type="body" idx="1"/>
          </p:nvPr>
        </p:nvSpPr>
        <p:spPr>
          <a:prstGeom prst="rect">
            <a:avLst/>
          </a:prstGeom>
        </p:spPr>
        <p:txBody>
          <a:bodyPr/>
          <a:lstStyle/>
          <a:p>
            <a:pPr>
              <a:lnSpc>
                <a:spcPct val="100000"/>
              </a:lnSpc>
            </a:pPr>
            <a:r>
              <a:t>The only rights an OSS creator can realistically retain are trademarks on name</a:t>
            </a:r>
          </a:p>
          <a:p>
            <a:pPr>
              <a:lnSpc>
                <a:spcPct val="100000"/>
              </a:lnSpc>
            </a:pPr>
            <a:r>
              <a:t>Code will be </a:t>
            </a:r>
            <a:r>
              <a:rPr i="1">
                <a:solidFill>
                  <a:schemeClr val="accent5">
                    <a:satOff val="-41871"/>
                    <a:lumOff val="-13058"/>
                  </a:schemeClr>
                </a:solidFill>
              </a:rPr>
              <a:t>forked</a:t>
            </a:r>
          </a:p>
          <a:p>
            <a:pPr>
              <a:lnSpc>
                <a:spcPct val="100000"/>
              </a:lnSpc>
            </a:pPr>
            <a:r>
              <a:t>Example:</a:t>
            </a:r>
          </a:p>
          <a:p>
            <a:pPr lvl="1"/>
            <a:r>
              <a:t>1999: Sun buys StarOffice, GPL’ed as OpenOffice to fight MS Office</a:t>
            </a:r>
          </a:p>
          <a:p>
            <a:pPr lvl="1"/>
            <a:r>
              <a:t>2010: Oracle buys Sun, fires internal developers, frustrating community</a:t>
            </a:r>
          </a:p>
          <a:p>
            <a:pPr lvl="1"/>
            <a:r>
              <a:t>2011: Community fork it as LibreOffice, OpenOffice dies (Oracle gifts it to Apache)</a:t>
            </a:r>
          </a:p>
        </p:txBody>
      </p:sp>
      <p:sp>
        <p:nvSpPr>
          <p:cNvPr id="22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Java: Open Source to Retain Control"/>
          <p:cNvSpPr txBox="1"/>
          <p:nvPr>
            <p:ph type="title"/>
          </p:nvPr>
        </p:nvSpPr>
        <p:spPr>
          <a:prstGeom prst="rect">
            <a:avLst/>
          </a:prstGeom>
        </p:spPr>
        <p:txBody>
          <a:bodyPr/>
          <a:lstStyle/>
          <a:p>
            <a:pPr/>
            <a:r>
              <a:t>Java: Open source to retain control</a:t>
            </a:r>
          </a:p>
        </p:txBody>
      </p:sp>
      <p:sp>
        <p:nvSpPr>
          <p:cNvPr id="225" name="Slide Subtitle"/>
          <p:cNvSpPr txBox="1"/>
          <p:nvPr>
            <p:ph type="body" idx="1"/>
          </p:nvPr>
        </p:nvSpPr>
        <p:spPr>
          <a:prstGeom prst="rect">
            <a:avLst/>
          </a:prstGeom>
        </p:spPr>
        <p:txBody>
          <a:bodyPr/>
          <a:lstStyle/>
          <a:p>
            <a:pPr>
              <a:lnSpc>
                <a:spcPct val="100000"/>
              </a:lnSpc>
            </a:pPr>
            <a:r>
              <a:t>While the Java specification is public, there was no OSS Java runtime</a:t>
            </a:r>
          </a:p>
          <a:p>
            <a:pPr>
              <a:lnSpc>
                <a:spcPct val="100000"/>
              </a:lnSpc>
            </a:pPr>
            <a:r>
              <a:t>Much OSS written in Java, creating “The Java Trap” for open source</a:t>
            </a:r>
          </a:p>
          <a:p>
            <a:pPr lvl="1"/>
            <a:r>
              <a:t>1996-2006: GNU, Apache (backed by IBM/Apple) attempt to create OSS Java; Sun refused to test these runtimes for compatibility, preventing them from using the term “Java”</a:t>
            </a:r>
          </a:p>
          <a:p>
            <a:pPr lvl="1"/>
            <a:r>
              <a:t>2007: Sun releases OpenJDK under GPL; third party projects abandoned mostly uncompleted</a:t>
            </a:r>
          </a:p>
        </p:txBody>
      </p:sp>
      <p:sp>
        <p:nvSpPr>
          <p:cNvPr id="2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Android: Build the Ecosystem, not the Operating System"/>
          <p:cNvSpPr txBox="1"/>
          <p:nvPr>
            <p:ph type="title"/>
          </p:nvPr>
        </p:nvSpPr>
        <p:spPr>
          <a:prstGeom prst="rect">
            <a:avLst/>
          </a:prstGeom>
        </p:spPr>
        <p:txBody>
          <a:bodyPr/>
          <a:lstStyle/>
          <a:p>
            <a:pPr lvl="1" defTabSz="1828800">
              <a:lnSpc>
                <a:spcPct val="90000"/>
              </a:lnSpc>
              <a:defRPr b="0" spc="0" sz="8400">
                <a:solidFill>
                  <a:srgbClr val="0070C0"/>
                </a:solidFill>
                <a:latin typeface="Verdana"/>
                <a:ea typeface="Verdana"/>
                <a:cs typeface="Verdana"/>
                <a:sym typeface="Verdana"/>
              </a:defRPr>
            </a:pPr>
            <a:r>
              <a:t>Android: Ecosystem, not operating system</a:t>
            </a:r>
          </a:p>
        </p:txBody>
      </p:sp>
      <p:sp>
        <p:nvSpPr>
          <p:cNvPr id="231" name="Slide Subtitle"/>
          <p:cNvSpPr txBox="1"/>
          <p:nvPr>
            <p:ph type="body" idx="1"/>
          </p:nvPr>
        </p:nvSpPr>
        <p:spPr>
          <a:prstGeom prst="rect">
            <a:avLst/>
          </a:prstGeom>
        </p:spPr>
        <p:txBody>
          <a:bodyPr/>
          <a:lstStyle/>
          <a:p>
            <a:pPr>
              <a:lnSpc>
                <a:spcPct val="100000"/>
              </a:lnSpc>
            </a:pPr>
            <a:r>
              <a:rPr>
                <a:solidFill>
                  <a:schemeClr val="accent5">
                    <a:satOff val="-41871"/>
                    <a:lumOff val="-13058"/>
                  </a:schemeClr>
                </a:solidFill>
              </a:rPr>
              <a:t>Model</a:t>
            </a:r>
            <a:r>
              <a:t>: “Product” is the ecosystem (app store, ads, etc) and the hardware (made by competing manufacturers), not the operating system</a:t>
            </a:r>
          </a:p>
          <a:p>
            <a:pPr>
              <a:lnSpc>
                <a:spcPct val="100000"/>
              </a:lnSpc>
            </a:pPr>
            <a:r>
              <a:t>Android is entirely open source, built on Linux; applications written in Java, executed using a custom-built runtime</a:t>
            </a:r>
          </a:p>
          <a:p>
            <a:pPr>
              <a:lnSpc>
                <a:spcPct val="100000"/>
              </a:lnSpc>
            </a:pPr>
            <a:r>
              <a:t>To provide implementations of core Java APIs (e.g. java.util.X), Android used the open source Apache Harmony implementation</a:t>
            </a:r>
          </a:p>
          <a:p>
            <a:pPr>
              <a:lnSpc>
                <a:spcPct val="100000"/>
              </a:lnSpc>
            </a:pPr>
            <a:r>
              <a:t>Oracle v Google: Oracle asserted that Java APIs were their property (copyright) and Google misused that; judge ruled that could not copyright APIs</a:t>
            </a:r>
          </a:p>
        </p:txBody>
      </p:sp>
      <p:sp>
        <p:nvSpPr>
          <p:cNvPr id="2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Risks Adopting Open Source"/>
          <p:cNvSpPr txBox="1"/>
          <p:nvPr>
            <p:ph type="title"/>
          </p:nvPr>
        </p:nvSpPr>
        <p:spPr>
          <a:prstGeom prst="rect">
            <a:avLst/>
          </a:prstGeom>
        </p:spPr>
        <p:txBody>
          <a:bodyPr/>
          <a:lstStyle/>
          <a:p>
            <a:pPr/>
            <a:r>
              <a:t>Risks adopting OSS</a:t>
            </a:r>
          </a:p>
        </p:txBody>
      </p:sp>
      <p:sp>
        <p:nvSpPr>
          <p:cNvPr id="237" name="Slide Subtitle"/>
          <p:cNvSpPr txBox="1"/>
          <p:nvPr>
            <p:ph type="body" idx="1"/>
          </p:nvPr>
        </p:nvSpPr>
        <p:spPr>
          <a:prstGeom prst="rect">
            <a:avLst/>
          </a:prstGeom>
        </p:spPr>
        <p:txBody>
          <a:bodyPr/>
          <a:lstStyle/>
          <a:p>
            <a:pPr>
              <a:lnSpc>
                <a:spcPct val="100000"/>
              </a:lnSpc>
            </a:pPr>
            <a:r>
              <a:t>Are licenses compatible? A significant concern for licenses with copyleft:</a:t>
            </a:r>
          </a:p>
          <a:p>
            <a:pPr>
              <a:lnSpc>
                <a:spcPct val="100000"/>
              </a:lnSpc>
            </a:pPr>
            <a:r>
              <a:t>Adopting libraries with copyleft clause generally means what you distribute linked against that library must also have same copyleft clause (and be open source)</a:t>
            </a:r>
          </a:p>
          <a:p>
            <a:pPr lvl="1"/>
            <a:r>
              <a:t>Including permissive-licensed software in copyleft-licensed software is generally compatible</a:t>
            </a:r>
          </a:p>
          <a:p>
            <a:pPr lvl="1"/>
            <a:r>
              <a:t>Are you certain that the software truly is released under the license that is stated? Did all contributors agree to that license?</a:t>
            </a:r>
          </a:p>
        </p:txBody>
      </p:sp>
      <p:sp>
        <p:nvSpPr>
          <p:cNvPr id="2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GitHub Copilot + Codex"/>
          <p:cNvSpPr txBox="1"/>
          <p:nvPr>
            <p:ph type="title"/>
          </p:nvPr>
        </p:nvSpPr>
        <p:spPr>
          <a:prstGeom prst="rect">
            <a:avLst/>
          </a:prstGeom>
        </p:spPr>
        <p:txBody>
          <a:bodyPr/>
          <a:lstStyle/>
          <a:p>
            <a:pPr/>
            <a:r>
              <a:t>GitHub Copilot and Codex</a:t>
            </a:r>
          </a:p>
        </p:txBody>
      </p:sp>
      <p:sp>
        <p:nvSpPr>
          <p:cNvPr id="243" name="Slide Subtitle"/>
          <p:cNvSpPr txBox="1"/>
          <p:nvPr>
            <p:ph type="body" idx="1"/>
          </p:nvPr>
        </p:nvSpPr>
        <p:spPr>
          <a:xfrm>
            <a:off x="658765" y="1886743"/>
            <a:ext cx="23392404" cy="11035111"/>
          </a:xfrm>
          <a:prstGeom prst="rect">
            <a:avLst/>
          </a:prstGeom>
        </p:spPr>
        <p:txBody>
          <a:bodyPr/>
          <a:lstStyle/>
          <a:p>
            <a:pPr>
              <a:lnSpc>
                <a:spcPct val="100000"/>
              </a:lnSpc>
            </a:pPr>
            <a:r>
              <a:t>Codex is a large language model trained on code in public repositories on GitHub</a:t>
            </a:r>
          </a:p>
          <a:p>
            <a:pPr>
              <a:lnSpc>
                <a:spcPct val="100000"/>
              </a:lnSpc>
            </a:pPr>
            <a:r>
              <a:t>Copilot suggests lines of code as you program, based on the Codex model</a:t>
            </a:r>
          </a:p>
          <a:p>
            <a:pPr>
              <a:lnSpc>
                <a:spcPct val="100000"/>
              </a:lnSpc>
            </a:pPr>
            <a:r>
              <a:t>Copilot will output entire</a:t>
            </a:r>
            <a:br/>
            <a:r>
              <a:t>snippets of code from public</a:t>
            </a:r>
            <a:br/>
            <a:r>
              <a:t>GitHub repositories</a:t>
            </a:r>
          </a:p>
          <a:p>
            <a:pPr>
              <a:lnSpc>
                <a:spcPct val="100000"/>
              </a:lnSpc>
            </a:pPr>
            <a:r>
              <a:t>What is the ownership and</a:t>
            </a:r>
            <a:br/>
            <a:r>
              <a:t>license compatibility of the</a:t>
            </a:r>
            <a:br/>
            <a:r>
              <a:t>resulting code?</a:t>
            </a:r>
          </a:p>
        </p:txBody>
      </p:sp>
      <p:sp>
        <p:nvSpPr>
          <p:cNvPr id="2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5" name="Image" descr="Image"/>
          <p:cNvPicPr>
            <a:picLocks noChangeAspect="1"/>
          </p:cNvPicPr>
          <p:nvPr/>
        </p:nvPicPr>
        <p:blipFill>
          <a:blip r:embed="rId3">
            <a:extLst/>
          </a:blip>
          <a:stretch>
            <a:fillRect/>
          </a:stretch>
        </p:blipFill>
        <p:spPr>
          <a:xfrm>
            <a:off x="10208503" y="4009803"/>
            <a:ext cx="14153028" cy="9518119"/>
          </a:xfrm>
          <a:prstGeom prst="rect">
            <a:avLst/>
          </a:prstGeom>
          <a:ln w="12700">
            <a:miter lim="400000"/>
          </a:ln>
        </p:spPr>
      </p:pic>
      <p:sp>
        <p:nvSpPr>
          <p:cNvPr id="246" name="https://www.theregister.com/2022/11/11/githubs_copilot_opinion/"/>
          <p:cNvSpPr txBox="1"/>
          <p:nvPr/>
        </p:nvSpPr>
        <p:spPr>
          <a:xfrm>
            <a:off x="12904037" y="13292994"/>
            <a:ext cx="8761959"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hlinkClick r:id="rId4" invalidUrl="" action="" tgtFrame="" tooltip="" history="1" highlightClick="0" endSnd="0"/>
              </a:defRPr>
            </a:lvl1pPr>
          </a:lstStyle>
          <a:p>
            <a:pPr/>
            <a:r>
              <a:rPr>
                <a:hlinkClick r:id="rId4" invalidUrl="" action="" tgtFrame="" tooltip="" history="1" highlightClick="0" endSnd="0"/>
              </a:rPr>
              <a:t>https://www.theregister.com/2022/11/11/githubs_copilot_opinion/</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Learning Goals"/>
          <p:cNvSpPr txBox="1"/>
          <p:nvPr>
            <p:ph type="title"/>
          </p:nvPr>
        </p:nvSpPr>
        <p:spPr>
          <a:prstGeom prst="rect">
            <a:avLst/>
          </a:prstGeom>
        </p:spPr>
        <p:txBody>
          <a:bodyPr/>
          <a:lstStyle/>
          <a:p>
            <a:pPr/>
            <a:r>
              <a:t>Learning Goals</a:t>
            </a:r>
          </a:p>
        </p:txBody>
      </p:sp>
      <p:sp>
        <p:nvSpPr>
          <p:cNvPr id="251" name="By the end of this lesson, you should be able to…"/>
          <p:cNvSpPr txBox="1"/>
          <p:nvPr>
            <p:ph type="body" idx="1"/>
          </p:nvPr>
        </p:nvSpPr>
        <p:spPr>
          <a:prstGeom prst="rect">
            <a:avLst/>
          </a:prstGeom>
        </p:spPr>
        <p:txBody>
          <a:bodyPr/>
          <a:lstStyle/>
          <a:p>
            <a:pPr/>
            <a:r>
              <a:t>You should be able to…</a:t>
            </a:r>
          </a:p>
          <a:p>
            <a:pPr lvl="1"/>
            <a:r>
              <a:t>Understand terminology and explain open source culture and principles</a:t>
            </a:r>
          </a:p>
          <a:p>
            <a:pPr lvl="1"/>
            <a:r>
              <a:t>Opine on philosophical/political debate between open source &amp; proprietary principles</a:t>
            </a:r>
          </a:p>
          <a:p>
            <a:pPr lvl="1"/>
            <a:r>
              <a:t>Reason about tradeoffs of different open source licenses and business model</a:t>
            </a:r>
          </a:p>
        </p:txBody>
      </p:sp>
      <p:sp>
        <p:nvSpPr>
          <p:cNvPr id="2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 name="In the beginning, there was Open Source"/>
          <p:cNvSpPr txBox="1"/>
          <p:nvPr>
            <p:ph type="title"/>
          </p:nvPr>
        </p:nvSpPr>
        <p:spPr>
          <a:prstGeom prst="rect">
            <a:avLst/>
          </a:prstGeom>
        </p:spPr>
        <p:txBody>
          <a:bodyPr/>
          <a:lstStyle/>
          <a:p>
            <a:pPr/>
            <a:r>
              <a:t>In the beginning…</a:t>
            </a:r>
          </a:p>
        </p:txBody>
      </p:sp>
      <p:sp>
        <p:nvSpPr>
          <p:cNvPr id="72" name="Slide Subtitle"/>
          <p:cNvSpPr txBox="1"/>
          <p:nvPr>
            <p:ph type="body" idx="1"/>
          </p:nvPr>
        </p:nvSpPr>
        <p:spPr>
          <a:prstGeom prst="rect">
            <a:avLst/>
          </a:prstGeom>
        </p:spPr>
        <p:txBody>
          <a:bodyPr/>
          <a:lstStyle/>
          <a:p>
            <a:pPr/>
            <a:r>
              <a:t>…there was open source</a:t>
            </a:r>
          </a:p>
          <a:p>
            <a:pPr lvl="1"/>
            <a:r>
              <a:t>Hardware was not yet standardized, computer vendors focused on hardware innovation, building new operating systems for each platform</a:t>
            </a:r>
          </a:p>
          <a:p>
            <a:pPr lvl="1"/>
            <a:r>
              <a:t>Much software development focused in</a:t>
            </a:r>
            <a:br/>
            <a:r>
              <a:t>academic labs, and AT&amp;T’s Bell Labs</a:t>
            </a:r>
          </a:p>
          <a:p>
            <a:pPr lvl="1"/>
            <a:r>
              <a:t>Unix created at Bell Labs using the new, </a:t>
            </a:r>
            <a:br/>
            <a:r>
              <a:t>portable language “C”, licenses initially </a:t>
            </a:r>
            <a:br/>
            <a:r>
              <a:t>released with source code</a:t>
            </a:r>
          </a:p>
        </p:txBody>
      </p:sp>
      <p:sp>
        <p:nvSpPr>
          <p:cNvPr id="73" name="Slide Number"/>
          <p:cNvSpPr txBox="1"/>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 name="Image" descr="Image"/>
          <p:cNvPicPr>
            <a:picLocks noChangeAspect="1"/>
          </p:cNvPicPr>
          <p:nvPr/>
        </p:nvPicPr>
        <p:blipFill>
          <a:blip r:embed="rId3">
            <a:extLst/>
          </a:blip>
          <a:srcRect l="3528" t="6989" r="18458" b="6989"/>
          <a:stretch>
            <a:fillRect/>
          </a:stretch>
        </p:blipFill>
        <p:spPr>
          <a:xfrm>
            <a:off x="15220372" y="4579486"/>
            <a:ext cx="9325402" cy="8129540"/>
          </a:xfrm>
          <a:prstGeom prst="rect">
            <a:avLst/>
          </a:prstGeom>
          <a:ln w="12700">
            <a:miter lim="400000"/>
          </a:ln>
        </p:spPr>
      </p:pic>
      <p:sp>
        <p:nvSpPr>
          <p:cNvPr id="75" name="IBM 704 at NASA Langley in 1957 (Public domain)"/>
          <p:cNvSpPr txBox="1"/>
          <p:nvPr/>
        </p:nvSpPr>
        <p:spPr>
          <a:xfrm>
            <a:off x="15269894" y="12842874"/>
            <a:ext cx="6925569"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IBM 704 at NASA Langley in 1957 (Public domain)</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 name="The Case Against Open Source"/>
          <p:cNvSpPr txBox="1"/>
          <p:nvPr>
            <p:ph type="title"/>
          </p:nvPr>
        </p:nvSpPr>
        <p:spPr>
          <a:xfrm>
            <a:off x="495802" y="-941265"/>
            <a:ext cx="23947382" cy="2651127"/>
          </a:xfrm>
          <a:prstGeom prst="rect">
            <a:avLst/>
          </a:prstGeom>
        </p:spPr>
        <p:txBody>
          <a:bodyPr/>
          <a:lstStyle/>
          <a:p>
            <a:pPr/>
            <a:r>
              <a:t>The case against…</a:t>
            </a:r>
          </a:p>
        </p:txBody>
      </p:sp>
      <p:sp>
        <p:nvSpPr>
          <p:cNvPr id="80" name="Slide Subtitle"/>
          <p:cNvSpPr txBox="1"/>
          <p:nvPr>
            <p:ph type="body" idx="1"/>
          </p:nvPr>
        </p:nvSpPr>
        <p:spPr>
          <a:prstGeom prst="rect">
            <a:avLst/>
          </a:prstGeom>
        </p:spPr>
        <p:txBody>
          <a:bodyPr/>
          <a:lstStyle/>
          <a:p>
            <a:pPr/>
            <a:r>
              <a:t>“Open-Source Doomsday”</a:t>
            </a:r>
          </a:p>
          <a:p>
            <a:pPr lvl="1"/>
            <a:r>
              <a:t>Once all software is free, we’ll stop making </a:t>
            </a:r>
            <a:br/>
            <a:r>
              <a:t>more software and have a market collapse</a:t>
            </a:r>
          </a:p>
          <a:p>
            <a:pPr lvl="1"/>
            <a:r>
              <a:t>Innovation stifled by risk software is copied</a:t>
            </a:r>
          </a:p>
          <a:p>
            <a:pPr lvl="1"/>
            <a:r>
              <a:t>Making code public means easier to attack</a:t>
            </a:r>
          </a:p>
          <a:p>
            <a:pPr lvl="1"/>
            <a:r>
              <a:t>“Anarchistic” licensing prevents companies from </a:t>
            </a:r>
            <a:br/>
            <a:r>
              <a:t>profiting from open source software</a:t>
            </a:r>
          </a:p>
        </p:txBody>
      </p:sp>
      <p:sp>
        <p:nvSpPr>
          <p:cNvPr id="81" name="Slide Number"/>
          <p:cNvSpPr txBox="1"/>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 name="Image" descr="Image"/>
          <p:cNvPicPr>
            <a:picLocks noChangeAspect="1"/>
          </p:cNvPicPr>
          <p:nvPr/>
        </p:nvPicPr>
        <p:blipFill>
          <a:blip r:embed="rId2">
            <a:extLst/>
          </a:blip>
          <a:stretch>
            <a:fillRect/>
          </a:stretch>
        </p:blipFill>
        <p:spPr>
          <a:xfrm>
            <a:off x="15480985" y="1737926"/>
            <a:ext cx="8694663" cy="11664621"/>
          </a:xfrm>
          <a:prstGeom prst="rect">
            <a:avLst/>
          </a:prstGeom>
          <a:ln w="12700">
            <a:miter lim="400000"/>
          </a:ln>
        </p:spPr>
      </p:pic>
      <p:sp>
        <p:nvSpPr>
          <p:cNvPr id="83" name="[Variation of popular meme, original source unknown]"/>
          <p:cNvSpPr txBox="1"/>
          <p:nvPr/>
        </p:nvSpPr>
        <p:spPr>
          <a:xfrm>
            <a:off x="15652674" y="13164588"/>
            <a:ext cx="7292430"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[Variation of popular meme, original source unknown]</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 name="The Case For Open Source"/>
          <p:cNvSpPr txBox="1"/>
          <p:nvPr>
            <p:ph type="title"/>
          </p:nvPr>
        </p:nvSpPr>
        <p:spPr>
          <a:prstGeom prst="rect">
            <a:avLst/>
          </a:prstGeom>
        </p:spPr>
        <p:txBody>
          <a:bodyPr/>
          <a:lstStyle/>
          <a:p>
            <a:pPr/>
            <a:r>
              <a:t>The case for…</a:t>
            </a:r>
          </a:p>
        </p:txBody>
      </p:sp>
      <p:sp>
        <p:nvSpPr>
          <p:cNvPr id="86" name="Slide Subtitle"/>
          <p:cNvSpPr txBox="1"/>
          <p:nvPr>
            <p:ph type="body" idx="1"/>
          </p:nvPr>
        </p:nvSpPr>
        <p:spPr>
          <a:xfrm>
            <a:off x="671465" y="1886743"/>
            <a:ext cx="15305833" cy="11035111"/>
          </a:xfrm>
          <a:prstGeom prst="rect">
            <a:avLst/>
          </a:prstGeom>
        </p:spPr>
        <p:txBody>
          <a:bodyPr/>
          <a:lstStyle/>
          <a:p>
            <a:pPr/>
            <a:r>
              <a:t>…open source salvation</a:t>
            </a:r>
          </a:p>
          <a:p>
            <a:pPr lvl="1"/>
            <a:r>
              <a:t>Many eyes make all bugs shallow</a:t>
            </a:r>
          </a:p>
          <a:p>
            <a:pPr lvl="1"/>
            <a:r>
              <a:t>End-users can improve and customize software to their needs</a:t>
            </a:r>
          </a:p>
          <a:p>
            <a:pPr lvl="1"/>
            <a:r>
              <a:t>New features can be proposed and developed organically</a:t>
            </a:r>
          </a:p>
          <a:p>
            <a:pPr lvl="1"/>
            <a:r>
              <a:t>Greater productivity when more code is reused (easier with open source)</a:t>
            </a:r>
          </a:p>
        </p:txBody>
      </p:sp>
      <p:sp>
        <p:nvSpPr>
          <p:cNvPr id="87" name="Slide Number"/>
          <p:cNvSpPr txBox="1"/>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 name="Image" descr="Image"/>
          <p:cNvPicPr>
            <a:picLocks noChangeAspect="1"/>
          </p:cNvPicPr>
          <p:nvPr/>
        </p:nvPicPr>
        <p:blipFill>
          <a:blip r:embed="rId2">
            <a:extLst/>
          </a:blip>
          <a:stretch>
            <a:fillRect/>
          </a:stretch>
        </p:blipFill>
        <p:spPr>
          <a:xfrm>
            <a:off x="15536355" y="5257688"/>
            <a:ext cx="8863550" cy="7607880"/>
          </a:xfrm>
          <a:prstGeom prst="rect">
            <a:avLst/>
          </a:prstGeom>
          <a:ln w="12700">
            <a:miter lim="400000"/>
          </a:ln>
        </p:spPr>
      </p:pic>
      <p:sp>
        <p:nvSpPr>
          <p:cNvPr id="89" name="[Screenshot, 2022, opensource.microsoft.com]"/>
          <p:cNvSpPr txBox="1"/>
          <p:nvPr/>
        </p:nvSpPr>
        <p:spPr>
          <a:xfrm>
            <a:off x="15479219" y="12842874"/>
            <a:ext cx="6416726"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[Screenshot, 2022, </a:t>
            </a:r>
            <a:r>
              <a:rPr>
                <a:hlinkClick r:id="rId3" invalidUrl="" action="" tgtFrame="" tooltip="" history="1" highlightClick="0" endSnd="0"/>
              </a:rPr>
              <a:t>opensource.microsoft.com</a:t>
            </a:r>
            <a:r>
              <a:t>]</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 name="UNIX, BSD and GNU"/>
          <p:cNvSpPr txBox="1"/>
          <p:nvPr>
            <p:ph type="title"/>
          </p:nvPr>
        </p:nvSpPr>
        <p:spPr>
          <a:prstGeom prst="rect">
            <a:avLst/>
          </a:prstGeom>
        </p:spPr>
        <p:txBody>
          <a:bodyPr/>
          <a:lstStyle/>
          <a:p>
            <a:pPr/>
            <a:r>
              <a:t>UNIX from BSD to GNU</a:t>
            </a:r>
          </a:p>
        </p:txBody>
      </p:sp>
      <p:sp>
        <p:nvSpPr>
          <p:cNvPr id="92" name="Slide Subtitle"/>
          <p:cNvSpPr txBox="1"/>
          <p:nvPr>
            <p:ph type="body" idx="1"/>
          </p:nvPr>
        </p:nvSpPr>
        <p:spPr>
          <a:xfrm>
            <a:off x="671465" y="1886743"/>
            <a:ext cx="16320408" cy="11035111"/>
          </a:xfrm>
          <a:prstGeom prst="rect">
            <a:avLst/>
          </a:prstGeom>
        </p:spPr>
        <p:txBody>
          <a:bodyPr/>
          <a:lstStyle/>
          <a:p>
            <a:pPr/>
            <a:r>
              <a:t>Timeline</a:t>
            </a:r>
          </a:p>
          <a:p>
            <a:pPr lvl="1"/>
            <a:r>
              <a:t>1978: UC Berkeley begins distributing </a:t>
            </a:r>
            <a:br/>
            <a:r>
              <a:t>their own derived version of Unix (BSD)</a:t>
            </a:r>
          </a:p>
          <a:p>
            <a:pPr lvl="1"/>
            <a:r>
              <a:t>1983: AT&amp;T broken up by DOJ, UNIX </a:t>
            </a:r>
            <a:br/>
            <a:r>
              <a:t>licensing changed: no more source releases</a:t>
            </a:r>
          </a:p>
          <a:p>
            <a:pPr lvl="1"/>
            <a:r>
              <a:t>Also 1983: “Starting this Thanksgiving I am going to write a complete Unix-compatible software system called GNU (Gnu’s Not Unix), and give it away free to everyone who can use it”</a:t>
            </a:r>
          </a:p>
        </p:txBody>
      </p:sp>
      <p:sp>
        <p:nvSpPr>
          <p:cNvPr id="93" name="Slide Number"/>
          <p:cNvSpPr txBox="1"/>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 name="Image" descr="Image"/>
          <p:cNvPicPr>
            <a:picLocks noChangeAspect="1"/>
          </p:cNvPicPr>
          <p:nvPr/>
        </p:nvPicPr>
        <p:blipFill>
          <a:blip r:embed="rId3">
            <a:extLst/>
          </a:blip>
          <a:srcRect l="0" t="0" r="42884" b="76958"/>
          <a:stretch>
            <a:fillRect/>
          </a:stretch>
        </p:blipFill>
        <p:spPr>
          <a:xfrm>
            <a:off x="13180242" y="1713434"/>
            <a:ext cx="12452606" cy="3800356"/>
          </a:xfrm>
          <a:prstGeom prst="rect">
            <a:avLst/>
          </a:prstGeom>
          <a:ln w="12700">
            <a:miter lim="400000"/>
          </a:ln>
        </p:spPr>
      </p:pic>
      <p:pic>
        <p:nvPicPr>
          <p:cNvPr id="95" name="Image" descr="Image"/>
          <p:cNvPicPr>
            <a:picLocks noChangeAspect="1"/>
          </p:cNvPicPr>
          <p:nvPr/>
        </p:nvPicPr>
        <p:blipFill>
          <a:blip r:embed="rId4">
            <a:extLst/>
          </a:blip>
          <a:stretch>
            <a:fillRect/>
          </a:stretch>
        </p:blipFill>
        <p:spPr>
          <a:xfrm>
            <a:off x="17465657" y="6504337"/>
            <a:ext cx="6817050" cy="6298204"/>
          </a:xfrm>
          <a:prstGeom prst="rect">
            <a:avLst/>
          </a:prstGeom>
          <a:ln w="12700">
            <a:miter lim="400000"/>
          </a:ln>
        </p:spPr>
      </p:pic>
      <p:sp>
        <p:nvSpPr>
          <p:cNvPr id="96" name="BSD Copyright in OS X boot sequence"/>
          <p:cNvSpPr txBox="1"/>
          <p:nvPr/>
        </p:nvSpPr>
        <p:spPr>
          <a:xfrm>
            <a:off x="17909491" y="5793223"/>
            <a:ext cx="534962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BSD Copyright in OS X boot sequence</a:t>
            </a:r>
          </a:p>
        </p:txBody>
      </p:sp>
      <p:sp>
        <p:nvSpPr>
          <p:cNvPr id="97" name="GNU logo (a gnu wildebeest)"/>
          <p:cNvSpPr txBox="1"/>
          <p:nvPr/>
        </p:nvSpPr>
        <p:spPr>
          <a:xfrm>
            <a:off x="18224027" y="12842874"/>
            <a:ext cx="4027885"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GNU logo (a gnu wildebeest)</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Free Software as a Philosophy"/>
          <p:cNvSpPr txBox="1"/>
          <p:nvPr>
            <p:ph type="title"/>
          </p:nvPr>
        </p:nvSpPr>
        <p:spPr>
          <a:prstGeom prst="rect">
            <a:avLst/>
          </a:prstGeom>
        </p:spPr>
        <p:txBody>
          <a:bodyPr/>
          <a:lstStyle/>
          <a:p>
            <a:pPr lvl="1" defTabSz="1828800">
              <a:lnSpc>
                <a:spcPct val="90000"/>
              </a:lnSpc>
              <a:defRPr b="0" spc="0" sz="8400">
                <a:solidFill>
                  <a:srgbClr val="0070C0"/>
                </a:solidFill>
                <a:latin typeface="Verdana"/>
                <a:ea typeface="Verdana"/>
                <a:cs typeface="Verdana"/>
                <a:sym typeface="Verdana"/>
              </a:defRPr>
            </a:pPr>
            <a:r>
              <a:t>Free software as a Philosophy</a:t>
            </a:r>
          </a:p>
        </p:txBody>
      </p:sp>
      <p:sp>
        <p:nvSpPr>
          <p:cNvPr id="102" name="“Free as in Speech, not as in beer”"/>
          <p:cNvSpPr txBox="1"/>
          <p:nvPr>
            <p:ph type="body" idx="1"/>
          </p:nvPr>
        </p:nvSpPr>
        <p:spPr>
          <a:xfrm>
            <a:off x="671465" y="1886743"/>
            <a:ext cx="19484573" cy="11035111"/>
          </a:xfrm>
          <a:prstGeom prst="rect">
            <a:avLst/>
          </a:prstGeom>
        </p:spPr>
        <p:txBody>
          <a:bodyPr/>
          <a:lstStyle/>
          <a:p>
            <a:pPr>
              <a:defRPr>
                <a:solidFill>
                  <a:schemeClr val="accent5">
                    <a:satOff val="-41871"/>
                    <a:lumOff val="-13058"/>
                  </a:schemeClr>
                </a:solidFill>
              </a:defRPr>
            </a:pPr>
            <a:r>
              <a:t>“Free as in Speech, not as in beer”</a:t>
            </a:r>
          </a:p>
          <a:p>
            <a:pPr lvl="1" marL="0" indent="228600">
              <a:buSzTx/>
              <a:buFontTx/>
              <a:buNone/>
            </a:pPr>
            <a:r>
              <a:t>Although UNIX distributed with source code, license still restrictive</a:t>
            </a:r>
          </a:p>
          <a:p>
            <a:pPr lvl="1" marL="0" indent="228600">
              <a:buSzTx/>
              <a:buFontTx/>
              <a:buNone/>
            </a:pPr>
            <a:r>
              <a:t>Richard Stallman’s Free Software Foundation — free as in liberties</a:t>
            </a:r>
          </a:p>
          <a:p>
            <a:pPr lvl="1"/>
            <a:r>
              <a:t>Freedom 0: </a:t>
            </a:r>
            <a:r>
              <a:rPr i="1"/>
              <a:t>run code as you wish, for any purpose</a:t>
            </a:r>
            <a:endParaRPr i="1"/>
          </a:p>
          <a:p>
            <a:pPr lvl="1"/>
            <a:r>
              <a:t>Freedom 1: </a:t>
            </a:r>
            <a:r>
              <a:rPr i="1"/>
              <a:t>study how code works, and </a:t>
            </a:r>
            <a:br>
              <a:rPr i="1"/>
            </a:br>
            <a:r>
              <a:rPr i="1"/>
              <a:t>change it as you wish</a:t>
            </a:r>
            <a:endParaRPr i="1"/>
          </a:p>
          <a:p>
            <a:pPr lvl="1"/>
            <a:r>
              <a:t>Freedom 2: </a:t>
            </a:r>
            <a:r>
              <a:rPr i="1"/>
              <a:t>redistributed copies (of original) so </a:t>
            </a:r>
            <a:br>
              <a:rPr i="1"/>
            </a:br>
            <a:r>
              <a:rPr i="1"/>
              <a:t>you can help others</a:t>
            </a:r>
            <a:endParaRPr i="1"/>
          </a:p>
          <a:p>
            <a:pPr lvl="1"/>
            <a:r>
              <a:t>Freedom 3: </a:t>
            </a:r>
            <a:r>
              <a:rPr i="1"/>
              <a:t>distribute copies of your modified </a:t>
            </a:r>
            <a:br>
              <a:rPr i="1"/>
            </a:br>
            <a:r>
              <a:rPr i="1"/>
              <a:t>version to others</a:t>
            </a:r>
          </a:p>
        </p:txBody>
      </p:sp>
      <p:sp>
        <p:nvSpPr>
          <p:cNvPr id="103" name="Slide Number"/>
          <p:cNvSpPr txBox="1"/>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4" name="Richard M Stallman (Licensed under GFDL)"/>
          <p:cNvSpPr txBox="1"/>
          <p:nvPr/>
        </p:nvSpPr>
        <p:spPr>
          <a:xfrm>
            <a:off x="16240813" y="12842874"/>
            <a:ext cx="6043316"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Richard M Stallman (Licensed under GFDL)</a:t>
            </a:r>
          </a:p>
        </p:txBody>
      </p:sp>
      <p:pic>
        <p:nvPicPr>
          <p:cNvPr id="105" name="Image" descr="Image"/>
          <p:cNvPicPr>
            <a:picLocks noChangeAspect="1"/>
          </p:cNvPicPr>
          <p:nvPr/>
        </p:nvPicPr>
        <p:blipFill>
          <a:blip r:embed="rId3">
            <a:extLst/>
          </a:blip>
          <a:srcRect l="25852" t="0" r="0" b="0"/>
          <a:stretch>
            <a:fillRect/>
          </a:stretch>
        </p:blipFill>
        <p:spPr>
          <a:xfrm>
            <a:off x="16256341" y="4796844"/>
            <a:ext cx="7977712" cy="8054522"/>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 name="Free Software as a Philosophy"/>
          <p:cNvSpPr txBox="1"/>
          <p:nvPr>
            <p:ph type="title"/>
          </p:nvPr>
        </p:nvSpPr>
        <p:spPr>
          <a:prstGeom prst="rect">
            <a:avLst/>
          </a:prstGeom>
        </p:spPr>
        <p:txBody>
          <a:bodyPr/>
          <a:lstStyle/>
          <a:p>
            <a:pPr/>
            <a:r>
              <a:t>Free software as a Philosophy</a:t>
            </a:r>
          </a:p>
        </p:txBody>
      </p:sp>
      <p:sp>
        <p:nvSpPr>
          <p:cNvPr id="110" name="“Free as in Speech, not as in beer”"/>
          <p:cNvSpPr txBox="1"/>
          <p:nvPr>
            <p:ph type="body" idx="1"/>
          </p:nvPr>
        </p:nvSpPr>
        <p:spPr>
          <a:xfrm>
            <a:off x="671465" y="1886743"/>
            <a:ext cx="23621457" cy="11035111"/>
          </a:xfrm>
          <a:prstGeom prst="rect">
            <a:avLst/>
          </a:prstGeom>
        </p:spPr>
        <p:txBody>
          <a:bodyPr/>
          <a:lstStyle/>
          <a:p>
            <a:pPr>
              <a:defRPr>
                <a:solidFill>
                  <a:schemeClr val="accent5">
                    <a:satOff val="-41871"/>
                    <a:lumOff val="-13058"/>
                  </a:schemeClr>
                </a:solidFill>
              </a:defRPr>
            </a:pPr>
            <a:r>
              <a:t>“Free as in Speech, not as in beer”</a:t>
            </a:r>
          </a:p>
          <a:p>
            <a:pPr lvl="1" marL="0" indent="228600">
              <a:buSzTx/>
              <a:buFontTx/>
              <a:buNone/>
            </a:pPr>
            <a:r>
              <a:t>FSF: software licensed under GNU Public License (GPL), considering questions like:</a:t>
            </a:r>
          </a:p>
          <a:p>
            <a:pPr lvl="1"/>
            <a:r>
              <a:t>Required to redistribute modifications (under same license)?  </a:t>
            </a:r>
            <a:r>
              <a:rPr i="1">
                <a:solidFill>
                  <a:schemeClr val="accent5">
                    <a:satOff val="-41871"/>
                    <a:lumOff val="-13058"/>
                  </a:schemeClr>
                </a:solidFill>
              </a:rPr>
              <a:t>copyleft</a:t>
            </a:r>
          </a:p>
          <a:p>
            <a:pPr lvl="1"/>
            <a:r>
              <a:t>Redistribute executable binaries, or only source?</a:t>
            </a:r>
          </a:p>
          <a:p>
            <a:pPr lvl="1"/>
            <a:r>
              <a:t>Can you use software in a restrictive hardware environment?  </a:t>
            </a:r>
            <a:r>
              <a:rPr i="1">
                <a:solidFill>
                  <a:schemeClr val="accent5">
                    <a:satOff val="-41871"/>
                    <a:lumOff val="-13058"/>
                  </a:schemeClr>
                </a:solidFill>
              </a:rPr>
              <a:t>Tivioization</a:t>
            </a:r>
          </a:p>
          <a:p>
            <a:pPr lvl="1" marL="0" indent="228600">
              <a:buSzTx/>
              <a:buFontTx/>
              <a:buNone/>
            </a:pPr>
            <a:r>
              <a:t>Popular alternative: </a:t>
            </a:r>
          </a:p>
          <a:p>
            <a:pPr lvl="2" marL="0" indent="457200">
              <a:buSzTx/>
              <a:buFontTx/>
              <a:buNone/>
            </a:pPr>
            <a:r>
              <a:t>“Do whatever you want with this software, but don’t blame me if it doesn’t work” </a:t>
            </a:r>
            <a:r>
              <a:rPr i="1">
                <a:solidFill>
                  <a:schemeClr val="accent5">
                    <a:satOff val="-41871"/>
                    <a:lumOff val="-13058"/>
                  </a:schemeClr>
                </a:solidFill>
              </a:rPr>
              <a:t>freeware</a:t>
            </a:r>
          </a:p>
        </p:txBody>
      </p:sp>
      <p:sp>
        <p:nvSpPr>
          <p:cNvPr id="111" name="Slide Number"/>
          <p:cNvSpPr txBox="1"/>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 name="GNU/Linux (1991-Today)"/>
          <p:cNvSpPr txBox="1"/>
          <p:nvPr>
            <p:ph type="title"/>
          </p:nvPr>
        </p:nvSpPr>
        <p:spPr>
          <a:prstGeom prst="rect">
            <a:avLst/>
          </a:prstGeom>
        </p:spPr>
        <p:txBody>
          <a:bodyPr/>
          <a:lstStyle/>
          <a:p>
            <a:pPr/>
            <a:r>
              <a:t>GNU/Linux (1991-Today)</a:t>
            </a:r>
          </a:p>
        </p:txBody>
      </p:sp>
      <p:sp>
        <p:nvSpPr>
          <p:cNvPr id="116" name="Slide Subtitle"/>
          <p:cNvSpPr txBox="1"/>
          <p:nvPr>
            <p:ph type="body" idx="1"/>
          </p:nvPr>
        </p:nvSpPr>
        <p:spPr>
          <a:xfrm>
            <a:off x="671465" y="1886743"/>
            <a:ext cx="23438779" cy="11035111"/>
          </a:xfrm>
          <a:prstGeom prst="rect">
            <a:avLst/>
          </a:prstGeom>
        </p:spPr>
        <p:txBody>
          <a:bodyPr/>
          <a:lstStyle/>
          <a:p>
            <a:pPr>
              <a:lnSpc>
                <a:spcPct val="100000"/>
              </a:lnSpc>
            </a:pPr>
            <a:r>
              <a:t>Stallman set out to build an operating system in 1983, ended up building utilities needed by an operating system (compiler, etc)</a:t>
            </a:r>
          </a:p>
          <a:p>
            <a:pPr>
              <a:lnSpc>
                <a:spcPct val="100000"/>
              </a:lnSpc>
            </a:pPr>
            <a:r>
              <a:t>Linux is built around and with the GNU utilities, licensed under GPL</a:t>
            </a:r>
          </a:p>
          <a:p>
            <a:pPr>
              <a:lnSpc>
                <a:spcPct val="100000"/>
              </a:lnSpc>
            </a:pPr>
            <a:r>
              <a:t>Rise of the internet, demand for internet servers drives demand</a:t>
            </a:r>
            <a:br/>
            <a:r>
              <a:t>for cheap/free OS</a:t>
            </a:r>
          </a:p>
          <a:p>
            <a:pPr>
              <a:lnSpc>
                <a:spcPct val="100000"/>
              </a:lnSpc>
            </a:pPr>
            <a:r>
              <a:t>Companies adopted and support Linux for enterprise customers</a:t>
            </a:r>
          </a:p>
          <a:p>
            <a:pPr>
              <a:lnSpc>
                <a:spcPct val="100000"/>
              </a:lnSpc>
            </a:pPr>
            <a:r>
              <a:t>IBM committed over $1B; Red Hat and others</a:t>
            </a:r>
          </a:p>
        </p:txBody>
      </p:sp>
      <p:sp>
        <p:nvSpPr>
          <p:cNvPr id="117" name="Slide Number"/>
          <p:cNvSpPr txBox="1"/>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 name="Image" descr="Image"/>
          <p:cNvPicPr>
            <a:picLocks noChangeAspect="1"/>
          </p:cNvPicPr>
          <p:nvPr/>
        </p:nvPicPr>
        <p:blipFill>
          <a:blip r:embed="rId3">
            <a:extLst/>
          </a:blip>
          <a:stretch>
            <a:fillRect/>
          </a:stretch>
        </p:blipFill>
        <p:spPr>
          <a:xfrm>
            <a:off x="17214882" y="4399632"/>
            <a:ext cx="7074669" cy="838643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